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71" r:id="rId3"/>
    <p:sldId id="258" r:id="rId4"/>
    <p:sldId id="259" r:id="rId5"/>
    <p:sldId id="260" r:id="rId6"/>
    <p:sldId id="261" r:id="rId7"/>
    <p:sldId id="266" r:id="rId8"/>
    <p:sldId id="262" r:id="rId9"/>
    <p:sldId id="263" r:id="rId10"/>
    <p:sldId id="264" r:id="rId11"/>
    <p:sldId id="265" r:id="rId12"/>
    <p:sldId id="267" r:id="rId13"/>
    <p:sldId id="268" r:id="rId14"/>
    <p:sldId id="269" r:id="rId15"/>
    <p:sldId id="272"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0" d="100"/>
          <a:sy n="50" d="100"/>
        </p:scale>
        <p:origin x="-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0DD26E-A98A-4A34-B714-21181F59BA68}" type="datetimeFigureOut">
              <a:rPr lang="fr-FR" smtClean="0"/>
              <a:t>12/06/2018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95BFE-2F59-4F2C-B68A-4118BD0525FF}" type="slidenum">
              <a:rPr lang="fr-FR" smtClean="0"/>
              <a:t>‹N°›</a:t>
            </a:fld>
            <a:endParaRPr lang="fr-FR"/>
          </a:p>
        </p:txBody>
      </p:sp>
    </p:spTree>
    <p:extLst>
      <p:ext uri="{BB962C8B-B14F-4D97-AF65-F5344CB8AC3E}">
        <p14:creationId xmlns:p14="http://schemas.microsoft.com/office/powerpoint/2010/main" val="1054178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59184-F785-438C-9D17-6B43CD3256E4}" type="datetimeFigureOut">
              <a:rPr lang="fr-FR" smtClean="0"/>
              <a:t>12/06/2018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74E1D-3B96-4039-8602-0ABFC4FE32FA}" type="slidenum">
              <a:rPr lang="fr-FR" smtClean="0"/>
              <a:t>‹N°›</a:t>
            </a:fld>
            <a:endParaRPr lang="fr-FR"/>
          </a:p>
        </p:txBody>
      </p:sp>
    </p:spTree>
    <p:extLst>
      <p:ext uri="{BB962C8B-B14F-4D97-AF65-F5344CB8AC3E}">
        <p14:creationId xmlns:p14="http://schemas.microsoft.com/office/powerpoint/2010/main" val="313243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774E1D-3B96-4039-8602-0ABFC4FE32FA}" type="slidenum">
              <a:rPr lang="fr-FR" smtClean="0"/>
              <a:t>1</a:t>
            </a:fld>
            <a:endParaRPr lang="fr-FR"/>
          </a:p>
        </p:txBody>
      </p:sp>
    </p:spTree>
    <p:extLst>
      <p:ext uri="{BB962C8B-B14F-4D97-AF65-F5344CB8AC3E}">
        <p14:creationId xmlns:p14="http://schemas.microsoft.com/office/powerpoint/2010/main" val="217669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774E1D-3B96-4039-8602-0ABFC4FE32FA}" type="slidenum">
              <a:rPr lang="fr-FR" smtClean="0"/>
              <a:t>3</a:t>
            </a:fld>
            <a:endParaRPr lang="fr-FR"/>
          </a:p>
        </p:txBody>
      </p:sp>
    </p:spTree>
    <p:extLst>
      <p:ext uri="{BB962C8B-B14F-4D97-AF65-F5344CB8AC3E}">
        <p14:creationId xmlns:p14="http://schemas.microsoft.com/office/powerpoint/2010/main" val="328075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AFFC9BE-478D-4057-AEB7-596EF43F5F66}" type="datetime1">
              <a:rPr lang="fr-FR" smtClean="0"/>
              <a:t>12/06/2018</a:t>
            </a:fld>
            <a:endParaRPr lang="fr-FR"/>
          </a:p>
        </p:txBody>
      </p:sp>
      <p:sp>
        <p:nvSpPr>
          <p:cNvPr id="5" name="Espace réservé du pied de page 4"/>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32728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D64E70-1A67-47D9-B93B-DC610A2DE2AD}" type="datetime1">
              <a:rPr lang="fr-FR" smtClean="0"/>
              <a:t>12/06/2018</a:t>
            </a:fld>
            <a:endParaRPr lang="fr-FR"/>
          </a:p>
        </p:txBody>
      </p:sp>
      <p:sp>
        <p:nvSpPr>
          <p:cNvPr id="5" name="Espace réservé du pied de page 4"/>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336664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B49661-0798-4E19-B9EA-EB68E6D6EBB3}" type="datetime1">
              <a:rPr lang="fr-FR" smtClean="0"/>
              <a:t>12/06/2018</a:t>
            </a:fld>
            <a:endParaRPr lang="fr-FR"/>
          </a:p>
        </p:txBody>
      </p:sp>
      <p:sp>
        <p:nvSpPr>
          <p:cNvPr id="5" name="Espace réservé du pied de page 4"/>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167117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4902C7-5AFB-4342-BA7C-32800F48D058}" type="datetime1">
              <a:rPr lang="fr-FR" smtClean="0"/>
              <a:t>12/06/2018</a:t>
            </a:fld>
            <a:endParaRPr lang="fr-FR"/>
          </a:p>
        </p:txBody>
      </p:sp>
      <p:sp>
        <p:nvSpPr>
          <p:cNvPr id="5" name="Espace réservé du pied de page 4"/>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29955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9BD0FA1-12F2-47EC-AE9E-AB2C856A02E0}" type="datetime1">
              <a:rPr lang="fr-FR" smtClean="0"/>
              <a:t>12/06/2018</a:t>
            </a:fld>
            <a:endParaRPr lang="fr-FR"/>
          </a:p>
        </p:txBody>
      </p:sp>
      <p:sp>
        <p:nvSpPr>
          <p:cNvPr id="5" name="Espace réservé du pied de page 4"/>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347410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27AABA9-341E-477F-8271-F7FA17E00980}" type="datetime1">
              <a:rPr lang="fr-FR" smtClean="0"/>
              <a:t>12/06/2018</a:t>
            </a:fld>
            <a:endParaRPr lang="fr-FR"/>
          </a:p>
        </p:txBody>
      </p:sp>
      <p:sp>
        <p:nvSpPr>
          <p:cNvPr id="6" name="Espace réservé du pied de page 5"/>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7" name="Espace réservé du numéro de diapositive 6"/>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241886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A4605A0-A955-4037-A9DB-A37E014D1CF8}" type="datetime1">
              <a:rPr lang="fr-FR" smtClean="0"/>
              <a:t>12/06/2018</a:t>
            </a:fld>
            <a:endParaRPr lang="fr-FR"/>
          </a:p>
        </p:txBody>
      </p:sp>
      <p:sp>
        <p:nvSpPr>
          <p:cNvPr id="8" name="Espace réservé du pied de page 7"/>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9" name="Espace réservé du numéro de diapositive 8"/>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31070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C5DAEF3-8BA5-45A9-8EBD-02C86A1F1B49}" type="datetime1">
              <a:rPr lang="fr-FR" smtClean="0"/>
              <a:t>12/06/2018</a:t>
            </a:fld>
            <a:endParaRPr lang="fr-FR"/>
          </a:p>
        </p:txBody>
      </p:sp>
      <p:sp>
        <p:nvSpPr>
          <p:cNvPr id="4" name="Espace réservé du pied de page 3"/>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5" name="Espace réservé du numéro de diapositive 4"/>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95526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0E6D5E-D386-4F8A-ADB8-1DCF0BAFB9ED}" type="datetime1">
              <a:rPr lang="fr-FR" smtClean="0"/>
              <a:t>12/06/2018</a:t>
            </a:fld>
            <a:endParaRPr lang="fr-FR"/>
          </a:p>
        </p:txBody>
      </p:sp>
      <p:sp>
        <p:nvSpPr>
          <p:cNvPr id="3" name="Espace réservé du pied de page 2"/>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4" name="Espace réservé du numéro de diapositive 3"/>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17214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2A3147-92F5-4976-B765-CF26227079CE}" type="datetime1">
              <a:rPr lang="fr-FR" smtClean="0"/>
              <a:t>12/06/2018</a:t>
            </a:fld>
            <a:endParaRPr lang="fr-FR"/>
          </a:p>
        </p:txBody>
      </p:sp>
      <p:sp>
        <p:nvSpPr>
          <p:cNvPr id="6" name="Espace réservé du pied de page 5"/>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7" name="Espace réservé du numéro de diapositive 6"/>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34343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BE9AB1F-D4E7-4728-9B7D-6289D0E2CCB4}" type="datetime1">
              <a:rPr lang="fr-FR" smtClean="0"/>
              <a:t>12/06/2018</a:t>
            </a:fld>
            <a:endParaRPr lang="fr-FR"/>
          </a:p>
        </p:txBody>
      </p:sp>
      <p:sp>
        <p:nvSpPr>
          <p:cNvPr id="6" name="Espace réservé du pied de page 5"/>
          <p:cNvSpPr>
            <a:spLocks noGrp="1"/>
          </p:cNvSpPr>
          <p:nvPr>
            <p:ph type="ftr" sz="quarter" idx="11"/>
          </p:nvPr>
        </p:nvSpPr>
        <p:spPr/>
        <p:txBody>
          <a:bodyPr/>
          <a:lstStyle/>
          <a:p>
            <a:r>
              <a:rPr lang="fr-FR"/>
              <a:t>L’identité juridique indispensable pour l’autonomisation des femmes et des filles : des solutions pour faciliter l’obtention de documents d’état civil/</a:t>
            </a:r>
          </a:p>
        </p:txBody>
      </p:sp>
      <p:sp>
        <p:nvSpPr>
          <p:cNvPr id="7" name="Espace réservé du numéro de diapositive 6"/>
          <p:cNvSpPr>
            <a:spLocks noGrp="1"/>
          </p:cNvSpPr>
          <p:nvPr>
            <p:ph type="sldNum" sz="quarter" idx="12"/>
          </p:nvPr>
        </p:nvSpPr>
        <p:spPr/>
        <p:txBody>
          <a:bodyPr/>
          <a:lstStyle/>
          <a:p>
            <a:fld id="{7288EBF8-88CE-4129-8FD5-B66937511F02}" type="slidenum">
              <a:rPr lang="fr-FR" smtClean="0"/>
              <a:t>‹N°›</a:t>
            </a:fld>
            <a:endParaRPr lang="fr-FR"/>
          </a:p>
        </p:txBody>
      </p:sp>
    </p:spTree>
    <p:extLst>
      <p:ext uri="{BB962C8B-B14F-4D97-AF65-F5344CB8AC3E}">
        <p14:creationId xmlns:p14="http://schemas.microsoft.com/office/powerpoint/2010/main" val="228951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2D8B9-FC74-40BD-8402-61437815A4DC}" type="datetime1">
              <a:rPr lang="fr-FR" smtClean="0"/>
              <a:t>12/06/2018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8EBF8-88CE-4129-8FD5-B66937511F02}" type="slidenum">
              <a:rPr lang="fr-FR" smtClean="0"/>
              <a:t>‹N°›</a:t>
            </a:fld>
            <a:endParaRPr lang="fr-FR"/>
          </a:p>
        </p:txBody>
      </p:sp>
    </p:spTree>
    <p:extLst>
      <p:ext uri="{BB962C8B-B14F-4D97-AF65-F5344CB8AC3E}">
        <p14:creationId xmlns:p14="http://schemas.microsoft.com/office/powerpoint/2010/main" val="181844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koaci.com/search-d%C3%A9clarat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5635" y="2154478"/>
            <a:ext cx="11159837" cy="4867014"/>
          </a:xfrm>
        </p:spPr>
        <p:txBody>
          <a:bodyPr>
            <a:noAutofit/>
          </a:bodyPr>
          <a:lstStyle/>
          <a:p>
            <a:r>
              <a:rPr lang="fr-FR" sz="2600" b="1" u="sng" dirty="0">
                <a:latin typeface="Arial" panose="020B0604020202020204" pitchFamily="34" charset="0"/>
                <a:cs typeface="Arial" panose="020B0604020202020204" pitchFamily="34" charset="0"/>
              </a:rPr>
              <a:t>Présentation</a:t>
            </a:r>
            <a:r>
              <a:rPr lang="fr-FR" sz="2600" b="1" dirty="0">
                <a:latin typeface="Arial" panose="020B0604020202020204" pitchFamily="34" charset="0"/>
                <a:cs typeface="Arial" panose="020B0604020202020204" pitchFamily="34" charset="0"/>
              </a:rPr>
              <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 </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de Madame Bernadette BAH KAMANAN</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Représentant Madame Kandia CAMARA</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Ministre de l’Éducation Nationale, de l’Enseignement Technique </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et de la Formation Professionnelle</a:t>
            </a:r>
            <a:br>
              <a:rPr lang="fr-FR" sz="2600" b="1" dirty="0">
                <a:latin typeface="Arial" panose="020B0604020202020204" pitchFamily="34" charset="0"/>
                <a:cs typeface="Arial" panose="020B0604020202020204" pitchFamily="34" charset="0"/>
              </a:rPr>
            </a:br>
            <a:r>
              <a:rPr lang="fr-FR" sz="2600" b="1" dirty="0">
                <a:latin typeface="Arial" panose="020B0604020202020204" pitchFamily="34" charset="0"/>
                <a:cs typeface="Arial" panose="020B0604020202020204" pitchFamily="34" charset="0"/>
              </a:rPr>
              <a:t/>
            </a:r>
            <a:br>
              <a:rPr lang="fr-FR" sz="2600" b="1" dirty="0">
                <a:latin typeface="Arial" panose="020B0604020202020204" pitchFamily="34" charset="0"/>
                <a:cs typeface="Arial" panose="020B0604020202020204" pitchFamily="34" charset="0"/>
              </a:rPr>
            </a:br>
            <a:endParaRPr lang="fr-FR" sz="26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8" name="ZoneTexte 7"/>
          <p:cNvSpPr txBox="1"/>
          <p:nvPr/>
        </p:nvSpPr>
        <p:spPr>
          <a:xfrm>
            <a:off x="135082" y="223975"/>
            <a:ext cx="3023755" cy="1112612"/>
          </a:xfrm>
          <a:prstGeom prst="rect">
            <a:avLst/>
          </a:prstGeom>
          <a:noFill/>
        </p:spPr>
        <p:txBody>
          <a:bodyPr wrap="square" rtlCol="0">
            <a:spAutoFit/>
          </a:bodyPr>
          <a:lstStyle/>
          <a:p>
            <a:pPr algn="ctr">
              <a:lnSpc>
                <a:spcPct val="115000"/>
              </a:lnSpc>
              <a:spcAft>
                <a:spcPts val="0"/>
              </a:spcAft>
            </a:pPr>
            <a:r>
              <a:rPr lang="fr-FR" sz="1400" dirty="0">
                <a:effectLst/>
                <a:latin typeface="Britannic Bold" panose="020B0903060703020204" pitchFamily="34" charset="0"/>
              </a:rPr>
              <a:t>Ministère de l’Éducation Nationale</a:t>
            </a:r>
          </a:p>
          <a:p>
            <a:pPr algn="ctr">
              <a:lnSpc>
                <a:spcPct val="115000"/>
              </a:lnSpc>
              <a:spcAft>
                <a:spcPts val="0"/>
              </a:spcAft>
            </a:pPr>
            <a:r>
              <a:rPr lang="fr-FR" sz="1400" dirty="0">
                <a:effectLst/>
                <a:latin typeface="Britannic Bold" panose="020B0903060703020204" pitchFamily="34" charset="0"/>
              </a:rPr>
              <a:t>de l’Enseignement Technique et de</a:t>
            </a:r>
          </a:p>
          <a:p>
            <a:pPr algn="ctr">
              <a:lnSpc>
                <a:spcPct val="115000"/>
              </a:lnSpc>
              <a:spcAft>
                <a:spcPts val="0"/>
              </a:spcAft>
            </a:pPr>
            <a:r>
              <a:rPr lang="fr-FR" sz="1400" dirty="0">
                <a:effectLst/>
                <a:latin typeface="Britannic Bold" panose="020B0903060703020204" pitchFamily="34" charset="0"/>
              </a:rPr>
              <a:t>la Formation Professionnelle</a:t>
            </a:r>
          </a:p>
          <a:p>
            <a:endParaRPr lang="fr-FR" dirty="0"/>
          </a:p>
        </p:txBody>
      </p:sp>
      <p:pic>
        <p:nvPicPr>
          <p:cNvPr id="9" name="Image 8" descr="CotedIvoireArm.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310" y="1589809"/>
            <a:ext cx="1949210" cy="1395525"/>
          </a:xfrm>
          <a:prstGeom prst="rect">
            <a:avLst/>
          </a:prstGeom>
          <a:noFill/>
        </p:spPr>
      </p:pic>
      <p:sp>
        <p:nvSpPr>
          <p:cNvPr id="17" name="ZoneTexte 16"/>
          <p:cNvSpPr txBox="1"/>
          <p:nvPr/>
        </p:nvSpPr>
        <p:spPr>
          <a:xfrm>
            <a:off x="9304058" y="457200"/>
            <a:ext cx="2271414" cy="1132609"/>
          </a:xfrm>
          <a:prstGeom prst="rect">
            <a:avLst/>
          </a:prstGeom>
          <a:noFill/>
        </p:spPr>
        <p:txBody>
          <a:bodyPr wrap="square" rtlCol="0">
            <a:spAutoFit/>
          </a:bodyPr>
          <a:lstStyle/>
          <a:p>
            <a:endParaRPr lang="fr-FR" dirty="0"/>
          </a:p>
        </p:txBody>
      </p:sp>
      <p:sp>
        <p:nvSpPr>
          <p:cNvPr id="20" name="ZoneTexte 19"/>
          <p:cNvSpPr txBox="1"/>
          <p:nvPr/>
        </p:nvSpPr>
        <p:spPr>
          <a:xfrm>
            <a:off x="8416637" y="325477"/>
            <a:ext cx="3345512" cy="738664"/>
          </a:xfrm>
          <a:prstGeom prst="rect">
            <a:avLst/>
          </a:prstGeom>
          <a:noFill/>
        </p:spPr>
        <p:txBody>
          <a:bodyPr wrap="square" rtlCol="0">
            <a:spAutoFit/>
          </a:bodyPr>
          <a:lstStyle/>
          <a:p>
            <a:pPr algn="ctr"/>
            <a:r>
              <a:rPr lang="fr-FR" sz="1400" dirty="0">
                <a:latin typeface="Britannic Bold" panose="020B0903060703020204" pitchFamily="34" charset="0"/>
              </a:rPr>
              <a:t>République de Côte d’ivoire</a:t>
            </a:r>
          </a:p>
          <a:p>
            <a:pPr algn="ctr"/>
            <a:r>
              <a:rPr lang="fr-FR" sz="1400" dirty="0">
                <a:latin typeface="Britannic Bold" panose="020B0903060703020204" pitchFamily="34" charset="0"/>
              </a:rPr>
              <a:t>Union – Discipline – Travail</a:t>
            </a:r>
          </a:p>
          <a:p>
            <a:pPr algn="ctr"/>
            <a:r>
              <a:rPr lang="fr-FR" sz="1400" dirty="0">
                <a:latin typeface="Britannic Bold" panose="020B0903060703020204" pitchFamily="34" charset="0"/>
              </a:rPr>
              <a:t>________________</a:t>
            </a:r>
          </a:p>
        </p:txBody>
      </p:sp>
    </p:spTree>
    <p:extLst>
      <p:ext uri="{BB962C8B-B14F-4D97-AF65-F5344CB8AC3E}">
        <p14:creationId xmlns:p14="http://schemas.microsoft.com/office/powerpoint/2010/main" val="427095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288EBF8-88CE-4129-8FD5-B66937511F02}" type="slidenum">
              <a:rPr lang="fr-FR" smtClean="0"/>
              <a:t>10</a:t>
            </a:fld>
            <a:endParaRPr lang="fr-FR"/>
          </a:p>
        </p:txBody>
      </p:sp>
      <p:sp>
        <p:nvSpPr>
          <p:cNvPr id="6" name="Espace réservé du pied de page 4"/>
          <p:cNvSpPr>
            <a:spLocks noGrp="1"/>
          </p:cNvSpPr>
          <p:nvPr>
            <p:ph type="ftr" sz="quarter" idx="11"/>
          </p:nvPr>
        </p:nvSpPr>
        <p:spPr>
          <a:xfrm>
            <a:off x="124693" y="625442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7" name="ZoneTexte 6"/>
          <p:cNvSpPr txBox="1"/>
          <p:nvPr/>
        </p:nvSpPr>
        <p:spPr>
          <a:xfrm>
            <a:off x="7107383" y="6257245"/>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12" name="ZoneTexte 11"/>
          <p:cNvSpPr txBox="1"/>
          <p:nvPr/>
        </p:nvSpPr>
        <p:spPr>
          <a:xfrm>
            <a:off x="124693" y="592282"/>
            <a:ext cx="6137563" cy="3385542"/>
          </a:xfrm>
          <a:prstGeom prst="rect">
            <a:avLst/>
          </a:prstGeom>
          <a:noFill/>
        </p:spPr>
        <p:txBody>
          <a:bodyPr wrap="square" rtlCol="0">
            <a:spAutoFit/>
          </a:bodyPr>
          <a:lstStyle/>
          <a:p>
            <a:pPr lvl="0" algn="just"/>
            <a:r>
              <a:rPr lang="fr-FR" sz="1600" b="1" dirty="0">
                <a:latin typeface="Arial" panose="020B0604020202020204" pitchFamily="34" charset="0"/>
                <a:cs typeface="Arial" panose="020B0604020202020204" pitchFamily="34" charset="0"/>
              </a:rPr>
              <a:t>3.   </a:t>
            </a:r>
            <a:r>
              <a:rPr lang="fr-FR" sz="1600" b="1" u="sng" dirty="0">
                <a:latin typeface="Arial" panose="020B0604020202020204" pitchFamily="34" charset="0"/>
                <a:cs typeface="Arial" panose="020B0604020202020204" pitchFamily="34" charset="0"/>
              </a:rPr>
              <a:t>La phase d’exécution de la réquisition</a:t>
            </a:r>
            <a:endParaRPr lang="fr-FR" sz="1600"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L’Officier d’état civil </a:t>
            </a:r>
            <a:r>
              <a:rPr lang="fr-FR" sz="1600" dirty="0" smtClean="0">
                <a:latin typeface="Arial" panose="020B0604020202020204" pitchFamily="34" charset="0"/>
                <a:cs typeface="Arial" panose="020B0604020202020204" pitchFamily="34" charset="0"/>
              </a:rPr>
              <a:t>doit </a:t>
            </a:r>
            <a:r>
              <a:rPr lang="fr-FR" sz="1600" dirty="0">
                <a:latin typeface="Arial" panose="020B0604020202020204" pitchFamily="34" charset="0"/>
                <a:cs typeface="Arial" panose="020B0604020202020204" pitchFamily="34" charset="0"/>
              </a:rPr>
              <a:t>déférer aux réquisitions du Procureur de la République ou du Substitut Résident </a:t>
            </a:r>
            <a:r>
              <a:rPr lang="fr-FR" sz="1600" dirty="0" smtClean="0">
                <a:latin typeface="Arial" panose="020B0604020202020204" pitchFamily="34" charset="0"/>
                <a:cs typeface="Arial" panose="020B0604020202020204" pitchFamily="34" charset="0"/>
              </a:rPr>
              <a:t>qui:</a:t>
            </a:r>
          </a:p>
          <a:p>
            <a:pPr algn="just"/>
            <a:endParaRPr lang="fr-FR"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transcrit les données sur des registres </a:t>
            </a:r>
            <a:r>
              <a:rPr lang="fr-FR" sz="1600" dirty="0" smtClean="0">
                <a:latin typeface="Arial" panose="020B0604020202020204" pitchFamily="34" charset="0"/>
                <a:cs typeface="Arial" panose="020B0604020202020204" pitchFamily="34" charset="0"/>
              </a:rPr>
              <a:t>spéciaux; </a:t>
            </a: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dresse </a:t>
            </a:r>
            <a:r>
              <a:rPr lang="fr-FR" sz="1600" dirty="0">
                <a:latin typeface="Arial" panose="020B0604020202020204" pitchFamily="34" charset="0"/>
                <a:cs typeface="Arial" panose="020B0604020202020204" pitchFamily="34" charset="0"/>
              </a:rPr>
              <a:t>les actes. </a:t>
            </a:r>
            <a:endParaRPr lang="fr-FR" sz="16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Ensuite</a:t>
            </a:r>
            <a:r>
              <a:rPr lang="fr-FR" sz="1600" dirty="0">
                <a:latin typeface="Arial" panose="020B0604020202020204" pitchFamily="34" charset="0"/>
                <a:cs typeface="Arial" panose="020B0604020202020204" pitchFamily="34" charset="0"/>
              </a:rPr>
              <a:t>, l’operateur technique achemine les documents vers les centres de distribution dans les DREN pour les envoyer dans les écoles concernées. </a:t>
            </a:r>
          </a:p>
          <a:p>
            <a:pPr algn="just"/>
            <a:endParaRPr lang="fr-FR"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xmlns="" id="{B042DFD5-2B25-42E9-A181-60BA9B6F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1003818"/>
            <a:ext cx="4932217" cy="4741662"/>
          </a:xfrm>
          <a:prstGeom prst="rect">
            <a:avLst/>
          </a:prstGeom>
        </p:spPr>
      </p:pic>
    </p:spTree>
    <p:extLst>
      <p:ext uri="{BB962C8B-B14F-4D97-AF65-F5344CB8AC3E}">
        <p14:creationId xmlns:p14="http://schemas.microsoft.com/office/powerpoint/2010/main" val="3181841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4692" y="529257"/>
            <a:ext cx="7601988" cy="7201972"/>
          </a:xfrm>
          <a:prstGeom prst="rect">
            <a:avLst/>
          </a:prstGeom>
          <a:noFill/>
        </p:spPr>
        <p:txBody>
          <a:bodyPr wrap="square" rtlCol="0">
            <a:spAutoFit/>
          </a:bodyPr>
          <a:lstStyle/>
          <a:p>
            <a:pPr algn="just"/>
            <a:r>
              <a:rPr lang="fr-FR" sz="2000" b="1" u="sng" dirty="0" smtClean="0">
                <a:latin typeface="Arial Black" panose="020B0A04020102020204" pitchFamily="34" charset="0"/>
                <a:cs typeface="Arial" panose="020B0604020202020204" pitchFamily="34" charset="0"/>
              </a:rPr>
              <a:t>BILAN </a:t>
            </a:r>
            <a:r>
              <a:rPr lang="fr-FR" sz="2000" b="1" u="sng" dirty="0">
                <a:latin typeface="Arial Black" panose="020B0A04020102020204" pitchFamily="34" charset="0"/>
                <a:cs typeface="Arial" panose="020B0604020202020204" pitchFamily="34" charset="0"/>
              </a:rPr>
              <a:t>PROVISOIRE DE L’OPERATION</a:t>
            </a:r>
            <a:endParaRPr lang="fr-FR" sz="2000" b="1" dirty="0">
              <a:latin typeface="Arial Black" panose="020B0A04020102020204" pitchFamily="34" charset="0"/>
              <a:cs typeface="Arial" panose="020B0604020202020204" pitchFamily="34" charset="0"/>
            </a:endParaRPr>
          </a:p>
          <a:p>
            <a:pPr algn="just"/>
            <a:endParaRPr lang="fr-FR" sz="900" b="1"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503.231 réquisitions signées;</a:t>
            </a:r>
            <a:endParaRPr lang="fr-FR" sz="1600" dirty="0">
              <a:latin typeface="Arial" panose="020B0604020202020204" pitchFamily="34" charset="0"/>
              <a:cs typeface="Arial" panose="020B0604020202020204" pitchFamily="34" charset="0"/>
            </a:endParaRPr>
          </a:p>
          <a:p>
            <a:pPr marL="285750" indent="-285750" algn="just">
              <a:buFontTx/>
              <a:buChar char="-"/>
            </a:pPr>
            <a:r>
              <a:rPr lang="fr-FR" sz="1600" dirty="0" smtClean="0">
                <a:latin typeface="Arial" panose="020B0604020202020204" pitchFamily="34" charset="0"/>
                <a:cs typeface="Arial" panose="020B0604020202020204" pitchFamily="34" charset="0"/>
              </a:rPr>
              <a:t>186.926  </a:t>
            </a:r>
            <a:r>
              <a:rPr lang="fr-FR" sz="1600" dirty="0">
                <a:latin typeface="Arial" panose="020B0604020202020204" pitchFamily="34" charset="0"/>
                <a:cs typeface="Arial" panose="020B0604020202020204" pitchFamily="34" charset="0"/>
              </a:rPr>
              <a:t>actes de </a:t>
            </a:r>
            <a:r>
              <a:rPr lang="fr-FR" sz="1600" dirty="0" smtClean="0">
                <a:latin typeface="Arial" panose="020B0604020202020204" pitchFamily="34" charset="0"/>
                <a:cs typeface="Arial" panose="020B0604020202020204" pitchFamily="34" charset="0"/>
              </a:rPr>
              <a:t>naissance établis et disponibles; </a:t>
            </a:r>
            <a:endParaRPr lang="fr-FR" sz="1600" dirty="0">
              <a:latin typeface="Arial" panose="020B0604020202020204" pitchFamily="34" charset="0"/>
              <a:cs typeface="Arial" panose="020B0604020202020204" pitchFamily="34" charset="0"/>
            </a:endParaRPr>
          </a:p>
          <a:p>
            <a:pPr algn="just"/>
            <a:endParaRPr lang="fr-FR" sz="8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Les élèves (</a:t>
            </a:r>
            <a:r>
              <a:rPr lang="fr-FR" sz="1600" dirty="0" smtClean="0">
                <a:solidFill>
                  <a:prstClr val="black"/>
                </a:solidFill>
                <a:latin typeface="Arial" panose="020B0604020202020204" pitchFamily="34" charset="0"/>
                <a:cs typeface="Arial" panose="020B0604020202020204" pitchFamily="34" charset="0"/>
              </a:rPr>
              <a:t>34.578) </a:t>
            </a:r>
            <a:r>
              <a:rPr lang="fr-FR" sz="1600" dirty="0">
                <a:solidFill>
                  <a:prstClr val="black"/>
                </a:solidFill>
                <a:latin typeface="Arial" panose="020B0604020202020204" pitchFamily="34" charset="0"/>
                <a:cs typeface="Arial" panose="020B0604020202020204" pitchFamily="34" charset="0"/>
              </a:rPr>
              <a:t>en </a:t>
            </a:r>
            <a:r>
              <a:rPr lang="fr-FR" sz="1600" dirty="0" smtClean="0">
                <a:latin typeface="Arial" panose="020B0604020202020204" pitchFamily="34" charset="0"/>
                <a:cs typeface="Arial" panose="020B0604020202020204" pitchFamily="34" charset="0"/>
              </a:rPr>
              <a:t>classe </a:t>
            </a: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CM2 ont pu obtenir prioritairement leurs </a:t>
            </a:r>
            <a:r>
              <a:rPr lang="fr-FR" sz="1600" dirty="0" smtClean="0">
                <a:latin typeface="Arial" panose="020B0604020202020204" pitchFamily="34" charset="0"/>
                <a:cs typeface="Arial" panose="020B0604020202020204" pitchFamily="34" charset="0"/>
              </a:rPr>
              <a:t>documents. Le </a:t>
            </a:r>
            <a:r>
              <a:rPr lang="fr-FR" sz="1600" dirty="0">
                <a:latin typeface="Arial" panose="020B0604020202020204" pitchFamily="34" charset="0"/>
                <a:cs typeface="Arial" panose="020B0604020202020204" pitchFamily="34" charset="0"/>
              </a:rPr>
              <a:t>processus suit son cours. </a:t>
            </a:r>
            <a:r>
              <a:rPr lang="fr-FR" sz="1600" dirty="0" smtClean="0">
                <a:latin typeface="Arial" panose="020B0604020202020204" pitchFamily="34" charset="0"/>
                <a:cs typeface="Arial" panose="020B0604020202020204" pitchFamily="34" charset="0"/>
              </a:rPr>
              <a:t>Il </a:t>
            </a:r>
            <a:r>
              <a:rPr lang="fr-FR" sz="1600" dirty="0">
                <a:latin typeface="Arial" panose="020B0604020202020204" pitchFamily="34" charset="0"/>
                <a:cs typeface="Arial" panose="020B0604020202020204" pitchFamily="34" charset="0"/>
              </a:rPr>
              <a:t>est bon d’indiquer que les extraits de naissance ne sont pas exigés à l’inscription des enfants au Cours Préparatoire 1(CPI) dans l’enseignement public</a:t>
            </a:r>
            <a:r>
              <a:rPr lang="fr-FR" sz="1600" dirty="0" smtClean="0">
                <a:latin typeface="Arial" panose="020B0604020202020204" pitchFamily="34" charset="0"/>
                <a:cs typeface="Arial" panose="020B0604020202020204" pitchFamily="34" charset="0"/>
              </a:rPr>
              <a:t>.</a:t>
            </a:r>
          </a:p>
          <a:p>
            <a:pPr algn="just"/>
            <a:endParaRPr lang="fr-FR" sz="1050" dirty="0">
              <a:latin typeface="Arial" panose="020B0604020202020204" pitchFamily="34" charset="0"/>
              <a:cs typeface="Arial" panose="020B0604020202020204" pitchFamily="34" charset="0"/>
            </a:endParaRPr>
          </a:p>
          <a:p>
            <a:pPr algn="just"/>
            <a:r>
              <a:rPr lang="fr-FR" sz="1600" b="1" u="sng" dirty="0" smtClean="0">
                <a:latin typeface="Arial" panose="020B0604020202020204" pitchFamily="34" charset="0"/>
                <a:cs typeface="Arial" panose="020B0604020202020204" pitchFamily="34" charset="0"/>
              </a:rPr>
              <a:t>Difficultés rencontrées</a:t>
            </a:r>
          </a:p>
          <a:p>
            <a:pPr marL="285750" indent="-285750" algn="just">
              <a:buFont typeface="Wingdings" panose="05000000000000000000" pitchFamily="2" charset="2"/>
              <a:buChar char="Ø"/>
            </a:pPr>
            <a:r>
              <a:rPr lang="fr-FR" sz="1600" dirty="0" smtClean="0">
                <a:ea typeface="Calibri"/>
                <a:cs typeface="Times New Roman"/>
              </a:rPr>
              <a:t>collecte </a:t>
            </a:r>
            <a:r>
              <a:rPr lang="fr-FR" sz="1600" dirty="0">
                <a:ea typeface="Calibri"/>
                <a:cs typeface="Times New Roman"/>
              </a:rPr>
              <a:t>des </a:t>
            </a:r>
            <a:r>
              <a:rPr lang="fr-FR" sz="1600" dirty="0" smtClean="0">
                <a:ea typeface="Calibri"/>
                <a:cs typeface="Times New Roman"/>
              </a:rPr>
              <a:t>données qui </a:t>
            </a:r>
            <a:r>
              <a:rPr lang="fr-FR" sz="1600" dirty="0">
                <a:ea typeface="Calibri"/>
                <a:cs typeface="Times New Roman"/>
              </a:rPr>
              <a:t>continue alors que cela devait avoir pris </a:t>
            </a:r>
            <a:r>
              <a:rPr lang="fr-FR" sz="1600" dirty="0" smtClean="0">
                <a:ea typeface="Calibri"/>
                <a:cs typeface="Times New Roman"/>
              </a:rPr>
              <a:t>fin;</a:t>
            </a:r>
          </a:p>
          <a:p>
            <a:pPr marL="285750" indent="-285750" algn="just">
              <a:buFont typeface="Wingdings" panose="05000000000000000000" pitchFamily="2" charset="2"/>
              <a:buChar char="Ø"/>
            </a:pPr>
            <a:r>
              <a:rPr lang="fr-FR" sz="1600" dirty="0" smtClean="0">
                <a:ea typeface="Calibri"/>
                <a:cs typeface="Times New Roman"/>
              </a:rPr>
              <a:t>Manque de motivation des </a:t>
            </a:r>
            <a:r>
              <a:rPr lang="fr-FR" sz="1600" dirty="0">
                <a:ea typeface="Calibri"/>
                <a:cs typeface="Times New Roman"/>
              </a:rPr>
              <a:t>IEPP et </a:t>
            </a:r>
            <a:r>
              <a:rPr lang="fr-FR" sz="1600" dirty="0" smtClean="0">
                <a:ea typeface="Calibri"/>
                <a:cs typeface="Times New Roman"/>
              </a:rPr>
              <a:t>des </a:t>
            </a:r>
            <a:r>
              <a:rPr lang="fr-FR" sz="1600" dirty="0">
                <a:ea typeface="Calibri"/>
                <a:cs typeface="Times New Roman"/>
              </a:rPr>
              <a:t>Directeurs d’école </a:t>
            </a:r>
            <a:r>
              <a:rPr lang="fr-FR" sz="1600" dirty="0" smtClean="0">
                <a:ea typeface="Calibri"/>
                <a:cs typeface="Times New Roman"/>
              </a:rPr>
              <a:t>pour </a:t>
            </a:r>
            <a:r>
              <a:rPr lang="fr-FR" sz="1600" dirty="0">
                <a:ea typeface="Calibri"/>
                <a:cs typeface="Times New Roman"/>
              </a:rPr>
              <a:t>la conduite de </a:t>
            </a:r>
            <a:r>
              <a:rPr lang="fr-FR" sz="1600" dirty="0" smtClean="0">
                <a:ea typeface="Calibri"/>
                <a:cs typeface="Times New Roman"/>
              </a:rPr>
              <a:t>l’opération;</a:t>
            </a:r>
          </a:p>
          <a:p>
            <a:pPr marL="285750" indent="-285750" algn="just">
              <a:buFont typeface="Wingdings" panose="05000000000000000000" pitchFamily="2" charset="2"/>
              <a:buChar char="Ø"/>
            </a:pPr>
            <a:r>
              <a:rPr lang="fr-FR" sz="1600" dirty="0">
                <a:ea typeface="Calibri"/>
                <a:cs typeface="Times New Roman"/>
              </a:rPr>
              <a:t>Prise en compte des élèves de la maternelle et du primaire inscrits à la rentrée scolaire 2017-2018 ce qui a eu un impact sur les </a:t>
            </a:r>
            <a:r>
              <a:rPr lang="fr-FR" sz="1600" dirty="0" smtClean="0">
                <a:ea typeface="Calibri"/>
                <a:cs typeface="Times New Roman"/>
              </a:rPr>
              <a:t>enregistrements;</a:t>
            </a:r>
          </a:p>
          <a:p>
            <a:pPr marL="285750" indent="-285750" algn="just">
              <a:buFont typeface="Wingdings" panose="05000000000000000000" pitchFamily="2" charset="2"/>
              <a:buChar char="Ø"/>
            </a:pPr>
            <a:r>
              <a:rPr lang="fr-FR" sz="1600" dirty="0" smtClean="0">
                <a:ea typeface="Calibri"/>
                <a:cs typeface="Times New Roman"/>
              </a:rPr>
              <a:t>manque </a:t>
            </a:r>
            <a:r>
              <a:rPr lang="fr-FR" sz="1600" dirty="0">
                <a:ea typeface="Calibri"/>
                <a:cs typeface="Times New Roman"/>
              </a:rPr>
              <a:t>de matériels de travail et de moyen de </a:t>
            </a:r>
            <a:r>
              <a:rPr lang="fr-FR" sz="1600" dirty="0" smtClean="0">
                <a:ea typeface="Calibri"/>
                <a:cs typeface="Times New Roman"/>
              </a:rPr>
              <a:t>déplacement;</a:t>
            </a:r>
          </a:p>
          <a:p>
            <a:pPr marL="285750" indent="-285750" algn="just">
              <a:buFont typeface="Wingdings" panose="05000000000000000000" pitchFamily="2" charset="2"/>
              <a:buChar char="Ø"/>
            </a:pPr>
            <a:r>
              <a:rPr lang="fr-FR" sz="1600" dirty="0" smtClean="0">
                <a:ea typeface="Calibri"/>
                <a:cs typeface="Times New Roman"/>
              </a:rPr>
              <a:t>Non paiement de salaire </a:t>
            </a:r>
            <a:r>
              <a:rPr lang="fr-FR" sz="1600" dirty="0">
                <a:ea typeface="Calibri"/>
                <a:cs typeface="Times New Roman"/>
              </a:rPr>
              <a:t>des agents </a:t>
            </a:r>
            <a:r>
              <a:rPr lang="fr-FR" sz="1600" dirty="0" smtClean="0">
                <a:ea typeface="Calibri"/>
                <a:cs typeface="Times New Roman"/>
              </a:rPr>
              <a:t>UNITEC </a:t>
            </a:r>
            <a:r>
              <a:rPr lang="fr-FR" sz="1600" dirty="0">
                <a:ea typeface="Calibri"/>
                <a:cs typeface="Times New Roman"/>
              </a:rPr>
              <a:t>ce qui entraine </a:t>
            </a:r>
            <a:r>
              <a:rPr lang="fr-FR" sz="1600" dirty="0" smtClean="0">
                <a:ea typeface="Calibri"/>
                <a:cs typeface="Times New Roman"/>
              </a:rPr>
              <a:t>un ralentissement de l’opération.</a:t>
            </a:r>
            <a:endParaRPr lang="fr-FR" sz="1400" dirty="0">
              <a:ea typeface="Calibri"/>
              <a:cs typeface="Times New Roman"/>
            </a:endParaRPr>
          </a:p>
          <a:p>
            <a:pPr algn="just"/>
            <a:endParaRPr lang="fr-FR" sz="900" dirty="0" smtClean="0">
              <a:latin typeface="Arial" panose="020B0604020202020204" pitchFamily="34" charset="0"/>
              <a:cs typeface="Arial" panose="020B0604020202020204" pitchFamily="34" charset="0"/>
            </a:endParaRPr>
          </a:p>
          <a:p>
            <a:pPr algn="just"/>
            <a:r>
              <a:rPr lang="fr-FR" sz="1600" b="1" u="sng" dirty="0" smtClean="0">
                <a:latin typeface="Arial" panose="020B0604020202020204" pitchFamily="34" charset="0"/>
                <a:cs typeface="Arial" panose="020B0604020202020204" pitchFamily="34" charset="0"/>
              </a:rPr>
              <a:t>Dispositions pour achever l’opération </a:t>
            </a:r>
            <a:endParaRPr lang="fr-FR" sz="1600" b="1" u="sng"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r</a:t>
            </a:r>
            <a:r>
              <a:rPr lang="fr-FR" sz="1600" dirty="0" smtClean="0">
                <a:latin typeface="Arial" panose="020B0604020202020204" pitchFamily="34" charset="0"/>
                <a:cs typeface="Arial" panose="020B0604020202020204" pitchFamily="34" charset="0"/>
              </a:rPr>
              <a:t>égulariser la situation salariale </a:t>
            </a:r>
            <a:r>
              <a:rPr lang="fr-FR" sz="1600" dirty="0" smtClean="0">
                <a:latin typeface="Arial" panose="020B0604020202020204" pitchFamily="34" charset="0"/>
                <a:cs typeface="Arial" panose="020B0604020202020204" pitchFamily="34" charset="0"/>
              </a:rPr>
              <a:t>des agents </a:t>
            </a:r>
            <a:r>
              <a:rPr lang="fr-FR" sz="1600" dirty="0" err="1" smtClean="0">
                <a:latin typeface="Arial" panose="020B0604020202020204" pitchFamily="34" charset="0"/>
                <a:cs typeface="Arial" panose="020B0604020202020204" pitchFamily="34" charset="0"/>
              </a:rPr>
              <a:t>Unitec</a:t>
            </a:r>
            <a:r>
              <a:rPr lang="fr-FR"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Mettre à leur disposition du matériel de travail et de moyen de transport; </a:t>
            </a: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Adresser une note aux autorités préfectorales et municipales pour accélérer la signature des extraits établis et disponibles.</a:t>
            </a:r>
          </a:p>
          <a:p>
            <a:pPr marL="285750" indent="-285750" algn="just">
              <a:buFont typeface="Wingdings" panose="05000000000000000000" pitchFamily="2" charset="2"/>
              <a:buChar char="Ø"/>
            </a:pPr>
            <a:endParaRPr lang="fr-FR"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fr-FR" sz="1600" b="1" u="sng" dirty="0" smtClean="0">
              <a:latin typeface="Arial" panose="020B0604020202020204" pitchFamily="34" charset="0"/>
              <a:cs typeface="Arial" panose="020B0604020202020204" pitchFamily="34" charset="0"/>
            </a:endParaRPr>
          </a:p>
          <a:p>
            <a:pPr algn="just"/>
            <a:endParaRPr lang="fr-FR" sz="1600" b="1" u="sng" dirty="0" smtClean="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288EBF8-88CE-4129-8FD5-B66937511F02}" type="slidenum">
              <a:rPr lang="fr-FR" smtClean="0"/>
              <a:t>11</a:t>
            </a:fld>
            <a:endParaRPr lang="fr-FR"/>
          </a:p>
        </p:txBody>
      </p:sp>
      <p:sp>
        <p:nvSpPr>
          <p:cNvPr id="6" name="Espace réservé du pied de page 4"/>
          <p:cNvSpPr>
            <a:spLocks noGrp="1"/>
          </p:cNvSpPr>
          <p:nvPr>
            <p:ph type="ftr" sz="quarter" idx="11"/>
          </p:nvPr>
        </p:nvSpPr>
        <p:spPr>
          <a:xfrm>
            <a:off x="124691" y="628555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7" name="ZoneTexte 6"/>
          <p:cNvSpPr txBox="1"/>
          <p:nvPr/>
        </p:nvSpPr>
        <p:spPr>
          <a:xfrm>
            <a:off x="7107382" y="6257273"/>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pic>
        <p:nvPicPr>
          <p:cNvPr id="8" name="Image 7">
            <a:extLst>
              <a:ext uri="{FF2B5EF4-FFF2-40B4-BE49-F238E27FC236}">
                <a16:creationId xmlns:a16="http://schemas.microsoft.com/office/drawing/2014/main" xmlns="" id="{1BBD6944-1817-4B3C-BF41-8E87BB9285DC}"/>
              </a:ext>
            </a:extLst>
          </p:cNvPr>
          <p:cNvPicPr>
            <a:picLocks noChangeAspect="1"/>
          </p:cNvPicPr>
          <p:nvPr/>
        </p:nvPicPr>
        <p:blipFill>
          <a:blip r:embed="rId2"/>
          <a:stretch>
            <a:fillRect/>
          </a:stretch>
        </p:blipFill>
        <p:spPr>
          <a:xfrm>
            <a:off x="7696200" y="1048137"/>
            <a:ext cx="4389120" cy="4375208"/>
          </a:xfrm>
          <a:prstGeom prst="rect">
            <a:avLst/>
          </a:prstGeom>
        </p:spPr>
      </p:pic>
    </p:spTree>
    <p:extLst>
      <p:ext uri="{BB962C8B-B14F-4D97-AF65-F5344CB8AC3E}">
        <p14:creationId xmlns:p14="http://schemas.microsoft.com/office/powerpoint/2010/main" val="240147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12</a:t>
            </a:fld>
            <a:endParaRPr lang="fr-FR"/>
          </a:p>
        </p:txBody>
      </p:sp>
      <p:sp>
        <p:nvSpPr>
          <p:cNvPr id="4" name="ZoneTexte 3"/>
          <p:cNvSpPr txBox="1"/>
          <p:nvPr/>
        </p:nvSpPr>
        <p:spPr>
          <a:xfrm>
            <a:off x="6044047" y="776359"/>
            <a:ext cx="5870864" cy="3785652"/>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Ce dispositif </a:t>
            </a:r>
            <a:r>
              <a:rPr lang="fr-FR" sz="1600" dirty="0" smtClean="0">
                <a:latin typeface="Arial" panose="020B0604020202020204" pitchFamily="34" charset="0"/>
                <a:cs typeface="Arial" panose="020B0604020202020204" pitchFamily="34" charset="0"/>
              </a:rPr>
              <a:t>établit </a:t>
            </a:r>
            <a:r>
              <a:rPr lang="fr-FR" sz="1600" dirty="0">
                <a:latin typeface="Arial" panose="020B0604020202020204" pitchFamily="34" charset="0"/>
                <a:cs typeface="Arial" panose="020B0604020202020204" pitchFamily="34" charset="0"/>
              </a:rPr>
              <a:t>dans les centres de santé, dans les villages, des agents de collectes qui seront chargés de recueillir des informations relatives au fait d’état civil et de les mettre à la disposition des officiers et agents de l’État civil pour en assurer le suivi.</a:t>
            </a:r>
          </a:p>
          <a:p>
            <a:pPr algn="just"/>
            <a:r>
              <a:rPr lang="fr-FR" sz="1600" dirty="0">
                <a:latin typeface="Arial" panose="020B0604020202020204" pitchFamily="34" charset="0"/>
                <a:cs typeface="Arial" panose="020B0604020202020204" pitchFamily="34" charset="0"/>
              </a:rPr>
              <a:t> </a:t>
            </a:r>
          </a:p>
          <a:p>
            <a:pPr algn="just"/>
            <a:r>
              <a:rPr lang="fr-FR" sz="1600" dirty="0">
                <a:latin typeface="Arial" panose="020B0604020202020204" pitchFamily="34" charset="0"/>
                <a:cs typeface="Arial" panose="020B0604020202020204" pitchFamily="34" charset="0"/>
              </a:rPr>
              <a:t>Cette procédure concerne également les ressortissants ivoiriens à l’étranger.</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Une autre innovation majeure est l’utilisation des procédures électroniques pour l’enregistrement des faits d’état civil et la délivrance des actes d’état civil.</a:t>
            </a:r>
          </a:p>
          <a:p>
            <a:pPr algn="just"/>
            <a:r>
              <a:rPr lang="fr-FR" sz="1600" dirty="0">
                <a:latin typeface="Arial" panose="020B0604020202020204" pitchFamily="34" charset="0"/>
                <a:cs typeface="Arial" panose="020B0604020202020204" pitchFamily="34" charset="0"/>
              </a:rPr>
              <a:t>A terme cela va permettre d’aboutir à la dématérialisation complète des actes et des registres d’état civil, ce qui simplifiera l’établissement et la délivrance des actes d’état civil.</a:t>
            </a:r>
          </a:p>
        </p:txBody>
      </p:sp>
      <p:sp>
        <p:nvSpPr>
          <p:cNvPr id="8" name="Espace réservé du pied de page 4"/>
          <p:cNvSpPr>
            <a:spLocks noGrp="1"/>
          </p:cNvSpPr>
          <p:nvPr>
            <p:ph type="ftr" sz="quarter" idx="11"/>
          </p:nvPr>
        </p:nvSpPr>
        <p:spPr>
          <a:xfrm>
            <a:off x="124691" y="628555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9" name="ZoneTexte 8"/>
          <p:cNvSpPr txBox="1"/>
          <p:nvPr/>
        </p:nvSpPr>
        <p:spPr>
          <a:xfrm>
            <a:off x="7107382" y="6257273"/>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6" name="Rectangle 5"/>
          <p:cNvSpPr/>
          <p:nvPr/>
        </p:nvSpPr>
        <p:spPr>
          <a:xfrm>
            <a:off x="238992" y="342899"/>
            <a:ext cx="5555673" cy="5139869"/>
          </a:xfrm>
          <a:prstGeom prst="rect">
            <a:avLst/>
          </a:prstGeom>
        </p:spPr>
        <p:txBody>
          <a:bodyPr wrap="square">
            <a:spAutoFit/>
          </a:bodyPr>
          <a:lstStyle/>
          <a:p>
            <a:pPr algn="just"/>
            <a:endParaRPr lang="fr-FR" sz="2000" b="1" u="sng" dirty="0">
              <a:latin typeface="Arial Black" panose="020B0A04020102020204" pitchFamily="34" charset="0"/>
              <a:cs typeface="Arial" panose="020B0604020202020204" pitchFamily="34" charset="0"/>
            </a:endParaRPr>
          </a:p>
          <a:p>
            <a:pPr algn="just"/>
            <a:r>
              <a:rPr lang="fr-FR" sz="2000" b="1" u="sng" dirty="0" smtClean="0">
                <a:latin typeface="Arial Black" panose="020B0A04020102020204" pitchFamily="34" charset="0"/>
                <a:cs typeface="Arial" panose="020B0604020202020204" pitchFamily="34" charset="0"/>
              </a:rPr>
              <a:t>MODERNISATION </a:t>
            </a:r>
            <a:r>
              <a:rPr lang="fr-FR" sz="2000" b="1" u="sng" dirty="0">
                <a:latin typeface="Arial Black" panose="020B0A04020102020204" pitchFamily="34" charset="0"/>
                <a:cs typeface="Arial" panose="020B0604020202020204" pitchFamily="34" charset="0"/>
              </a:rPr>
              <a:t>DE L’ETAT </a:t>
            </a:r>
            <a:r>
              <a:rPr lang="fr-FR" sz="2000" b="1" u="sng" dirty="0" smtClean="0">
                <a:latin typeface="Arial Black" panose="020B0A04020102020204" pitchFamily="34" charset="0"/>
                <a:cs typeface="Arial" panose="020B0604020202020204" pitchFamily="34" charset="0"/>
              </a:rPr>
              <a:t>CIVIL</a:t>
            </a:r>
            <a:endParaRPr lang="fr-FR" sz="2000" b="1" u="sng" dirty="0">
              <a:latin typeface="Arial Black" panose="020B0A040201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La modernisation de l’état civil en Côte d’Ivoire est en cours avec l’adoption de deux projets de lois en Conseils des Ministres, le 11 avril </a:t>
            </a:r>
            <a:r>
              <a:rPr lang="fr-FR" sz="1600" dirty="0" smtClean="0">
                <a:latin typeface="Arial" panose="020B0604020202020204" pitchFamily="34" charset="0"/>
                <a:cs typeface="Arial" panose="020B0604020202020204" pitchFamily="34" charset="0"/>
              </a:rPr>
              <a:t>2018 (ci-joint le communiqué du Gouvernement):</a:t>
            </a:r>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sz="1600" dirty="0">
                <a:latin typeface="Arial" panose="020B0604020202020204" pitchFamily="34" charset="0"/>
                <a:cs typeface="Arial" panose="020B0604020202020204" pitchFamily="34" charset="0"/>
              </a:rPr>
              <a:t>Le premier projet de loi est relatif à l’état civil, il vise à moderniser le système national de l’état civil avec des réformes fortes et </a:t>
            </a:r>
            <a:r>
              <a:rPr lang="fr-FR" sz="1600" dirty="0" smtClean="0">
                <a:latin typeface="Arial" panose="020B0604020202020204" pitchFamily="34" charset="0"/>
                <a:cs typeface="Arial" panose="020B0604020202020204" pitchFamily="34" charset="0"/>
              </a:rPr>
              <a:t>innovantes portant sur le sécurisation et l’enregistrement des faits d’état civil: </a:t>
            </a:r>
            <a:r>
              <a:rPr lang="fr-FR" sz="1600" dirty="0">
                <a:latin typeface="Arial" panose="020B0604020202020204" pitchFamily="34" charset="0"/>
                <a:cs typeface="Arial" panose="020B0604020202020204" pitchFamily="34" charset="0"/>
              </a:rPr>
              <a:t>naissance, </a:t>
            </a:r>
            <a:r>
              <a:rPr lang="fr-FR" sz="1600" dirty="0" smtClean="0">
                <a:latin typeface="Arial" panose="020B0604020202020204" pitchFamily="34" charset="0"/>
                <a:cs typeface="Arial" panose="020B0604020202020204" pitchFamily="34" charset="0"/>
              </a:rPr>
              <a:t> mariages, décès </a:t>
            </a:r>
            <a:r>
              <a:rPr lang="fr-FR" sz="1600" dirty="0">
                <a:latin typeface="Arial" panose="020B0604020202020204" pitchFamily="34" charset="0"/>
                <a:cs typeface="Arial" panose="020B0604020202020204" pitchFamily="34" charset="0"/>
              </a:rPr>
              <a:t>etc. </a:t>
            </a:r>
            <a:endParaRPr lang="fr-FR" sz="16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Ce </a:t>
            </a:r>
            <a:r>
              <a:rPr lang="fr-FR" sz="1600" dirty="0">
                <a:latin typeface="Arial" panose="020B0604020202020204" pitchFamily="34" charset="0"/>
                <a:cs typeface="Arial" panose="020B0604020202020204" pitchFamily="34" charset="0"/>
              </a:rPr>
              <a:t>nouveau dispositif réaménage particulièrement la procédure d’enregistrement des faits </a:t>
            </a:r>
            <a:r>
              <a:rPr lang="fr-FR" sz="1600" dirty="0" smtClean="0">
                <a:latin typeface="Arial" panose="020B0604020202020204" pitchFamily="34" charset="0"/>
                <a:cs typeface="Arial" panose="020B0604020202020204" pitchFamily="34" charset="0"/>
              </a:rPr>
              <a:t>de </a:t>
            </a:r>
            <a:r>
              <a:rPr lang="fr-FR" sz="1600" dirty="0">
                <a:latin typeface="Arial" panose="020B0604020202020204" pitchFamily="34" charset="0"/>
                <a:cs typeface="Arial" panose="020B0604020202020204" pitchFamily="34" charset="0"/>
              </a:rPr>
              <a:t>l’état civil avec l’intégration de nouveaux acteurs dans l’organisation et le fonctionnement </a:t>
            </a:r>
            <a:r>
              <a:rPr lang="fr-FR" sz="1600" dirty="0" smtClean="0">
                <a:latin typeface="Arial" panose="020B0604020202020204" pitchFamily="34" charset="0"/>
                <a:cs typeface="Arial" panose="020B0604020202020204" pitchFamily="34" charset="0"/>
              </a:rPr>
              <a:t>des services </a:t>
            </a:r>
            <a:r>
              <a:rPr lang="fr-FR" sz="1600" dirty="0">
                <a:latin typeface="Arial" panose="020B0604020202020204" pitchFamily="34" charset="0"/>
                <a:cs typeface="Arial" panose="020B0604020202020204" pitchFamily="34" charset="0"/>
              </a:rPr>
              <a:t>de façon à </a:t>
            </a:r>
            <a:r>
              <a:rPr lang="fr-FR" sz="1600" dirty="0" smtClean="0">
                <a:latin typeface="Arial" panose="020B0604020202020204" pitchFamily="34" charset="0"/>
                <a:cs typeface="Arial" panose="020B0604020202020204" pitchFamily="34" charset="0"/>
              </a:rPr>
              <a:t>les rapprocher des </a:t>
            </a:r>
            <a:r>
              <a:rPr lang="fr-FR" sz="1600" dirty="0">
                <a:latin typeface="Arial" panose="020B0604020202020204" pitchFamily="34" charset="0"/>
                <a:cs typeface="Arial" panose="020B0604020202020204" pitchFamily="34" charset="0"/>
              </a:rPr>
              <a:t>populations </a:t>
            </a:r>
            <a:r>
              <a:rPr lang="fr-FR" sz="1600" dirty="0" smtClean="0">
                <a:latin typeface="Arial" panose="020B0604020202020204" pitchFamily="34" charset="0"/>
                <a:cs typeface="Arial" panose="020B0604020202020204" pitchFamily="34" charset="0"/>
              </a:rPr>
              <a:t>et </a:t>
            </a:r>
            <a:r>
              <a:rPr lang="fr-FR" sz="1600" dirty="0">
                <a:latin typeface="Arial" panose="020B0604020202020204" pitchFamily="34" charset="0"/>
                <a:cs typeface="Arial" panose="020B0604020202020204" pitchFamily="34" charset="0"/>
              </a:rPr>
              <a:t>accroitre l’enregistrement des d’états civils.</a:t>
            </a:r>
          </a:p>
          <a:p>
            <a:pPr algn="just"/>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7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13</a:t>
            </a:fld>
            <a:endParaRPr lang="fr-FR"/>
          </a:p>
        </p:txBody>
      </p:sp>
      <p:sp>
        <p:nvSpPr>
          <p:cNvPr id="4" name="ZoneTexte 3"/>
          <p:cNvSpPr txBox="1"/>
          <p:nvPr/>
        </p:nvSpPr>
        <p:spPr>
          <a:xfrm>
            <a:off x="6458796" y="682301"/>
            <a:ext cx="5374518" cy="4524315"/>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Elle permettra également aux </a:t>
            </a:r>
            <a:r>
              <a:rPr lang="fr-FR" sz="1600" dirty="0">
                <a:latin typeface="Arial" panose="020B0604020202020204" pitchFamily="34" charset="0"/>
                <a:cs typeface="Arial" panose="020B0604020202020204" pitchFamily="34" charset="0"/>
              </a:rPr>
              <a:t>personnes dont la  naissance n’a jamais été déclarée à l’état civil de se faire enregistrer sans être freinés par certains obstacles qui sont notés, notamment l’éloignement des centres d’état civils où la contrainte liée au coût</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Ici c’est l’administration qui va se déplacer vers les populations partout où elles sont dans toutes les localités du pays pour répertorier les personnes qui ne sont pas déclarées à l’état civil et régulariser la situation de ces personnes.</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La procédure de déclaration est gratuite et toutes les précautions sont prises pour éviter tous les cas éventuels de fraudes à l’occasion de cette opération.</a:t>
            </a: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p:txBody>
      </p:sp>
      <p:sp>
        <p:nvSpPr>
          <p:cNvPr id="5" name="Espace réservé du pied de page 4"/>
          <p:cNvSpPr>
            <a:spLocks noGrp="1"/>
          </p:cNvSpPr>
          <p:nvPr>
            <p:ph type="ftr" sz="quarter" idx="11"/>
          </p:nvPr>
        </p:nvSpPr>
        <p:spPr>
          <a:xfrm>
            <a:off x="124691" y="628555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6" name="ZoneTexte 5"/>
          <p:cNvSpPr txBox="1"/>
          <p:nvPr/>
        </p:nvSpPr>
        <p:spPr>
          <a:xfrm>
            <a:off x="7107382" y="6257273"/>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2" name="Rectangle 1"/>
          <p:cNvSpPr/>
          <p:nvPr/>
        </p:nvSpPr>
        <p:spPr>
          <a:xfrm>
            <a:off x="90055" y="682301"/>
            <a:ext cx="6096000" cy="4524315"/>
          </a:xfrm>
          <a:prstGeom prst="rect">
            <a:avLst/>
          </a:prstGeom>
        </p:spPr>
        <p:txBody>
          <a:bodyPr>
            <a:spAutoFit/>
          </a:bodyPr>
          <a:lstStyle/>
          <a:p>
            <a:pPr algn="just"/>
            <a:r>
              <a:rPr lang="fr-FR" sz="1600" dirty="0">
                <a:latin typeface="Arial" panose="020B0604020202020204" pitchFamily="34" charset="0"/>
                <a:cs typeface="Arial" panose="020B0604020202020204" pitchFamily="34" charset="0"/>
              </a:rPr>
              <a:t>Le dispositif intègre également l’amélioration de l’aspect sécuritaire du système avec l’intégration de la conservation numérique des données d’état civil et le contrôle des services et actes d’état civil effectués par le procureur de la république.</a:t>
            </a:r>
          </a:p>
          <a:p>
            <a:pPr algn="just"/>
            <a:r>
              <a:rPr lang="fr-FR" sz="16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fr-FR" sz="1600" dirty="0">
                <a:latin typeface="Arial" panose="020B0604020202020204" pitchFamily="34" charset="0"/>
                <a:cs typeface="Arial" panose="020B0604020202020204" pitchFamily="34" charset="0"/>
              </a:rPr>
              <a:t>Le second projet de loi va dans le même sens du renforcement de la fiabilisation de la planification.</a:t>
            </a:r>
          </a:p>
          <a:p>
            <a:pPr algn="just"/>
            <a:r>
              <a:rPr lang="fr-FR" sz="1600" dirty="0">
                <a:latin typeface="Arial" panose="020B0604020202020204" pitchFamily="34" charset="0"/>
                <a:cs typeface="Arial" panose="020B0604020202020204" pitchFamily="34" charset="0"/>
              </a:rPr>
              <a:t> </a:t>
            </a:r>
          </a:p>
          <a:p>
            <a:pPr algn="just"/>
            <a:r>
              <a:rPr lang="fr-FR" sz="1600" dirty="0" smtClean="0">
                <a:latin typeface="Arial" panose="020B0604020202020204" pitchFamily="34" charset="0"/>
                <a:cs typeface="Arial" panose="020B0604020202020204" pitchFamily="34" charset="0"/>
              </a:rPr>
              <a:t>Il institue </a:t>
            </a:r>
            <a:r>
              <a:rPr lang="fr-FR" sz="1600" dirty="0">
                <a:latin typeface="Arial" panose="020B0604020202020204" pitchFamily="34" charset="0"/>
                <a:cs typeface="Arial" panose="020B0604020202020204" pitchFamily="34" charset="0"/>
              </a:rPr>
              <a:t>une procédure spéciale de</a:t>
            </a:r>
            <a:r>
              <a:rPr lang="fr-FR" sz="1600" u="sng" dirty="0">
                <a:latin typeface="Arial" panose="020B0604020202020204" pitchFamily="34" charset="0"/>
                <a:cs typeface="Arial" panose="020B0604020202020204" pitchFamily="34" charset="0"/>
                <a:hlinkClick r:id="rId2"/>
              </a:rPr>
              <a:t> </a:t>
            </a:r>
            <a:r>
              <a:rPr lang="fr-FR" sz="1600" dirty="0">
                <a:latin typeface="Arial" panose="020B0604020202020204" pitchFamily="34" charset="0"/>
                <a:cs typeface="Arial" panose="020B0604020202020204" pitchFamily="34" charset="0"/>
              </a:rPr>
              <a:t>déclaration de naissance et rétablissement d’identité et de transmission d’acte de naissance.</a:t>
            </a:r>
          </a:p>
          <a:p>
            <a:pPr algn="just"/>
            <a:r>
              <a:rPr lang="fr-FR" sz="1600" dirty="0">
                <a:latin typeface="Arial" panose="020B0604020202020204" pitchFamily="34" charset="0"/>
                <a:cs typeface="Arial" panose="020B0604020202020204" pitchFamily="34" charset="0"/>
              </a:rPr>
              <a:t> </a:t>
            </a:r>
          </a:p>
          <a:p>
            <a:pPr algn="just"/>
            <a:r>
              <a:rPr lang="fr-FR" sz="1600" dirty="0">
                <a:latin typeface="Arial" panose="020B0604020202020204" pitchFamily="34" charset="0"/>
                <a:cs typeface="Arial" panose="020B0604020202020204" pitchFamily="34" charset="0"/>
              </a:rPr>
              <a:t>Cette procédure </a:t>
            </a:r>
            <a:r>
              <a:rPr lang="fr-FR" sz="1600" dirty="0" smtClean="0">
                <a:latin typeface="Arial" panose="020B0604020202020204" pitchFamily="34" charset="0"/>
                <a:cs typeface="Arial" panose="020B0604020202020204" pitchFamily="34" charset="0"/>
              </a:rPr>
              <a:t>spéciale est </a:t>
            </a:r>
            <a:r>
              <a:rPr lang="fr-FR" sz="1600" dirty="0">
                <a:latin typeface="Arial" panose="020B0604020202020204" pitchFamily="34" charset="0"/>
                <a:cs typeface="Arial" panose="020B0604020202020204" pitchFamily="34" charset="0"/>
              </a:rPr>
              <a:t>prévue pour une période d’un </a:t>
            </a:r>
            <a:r>
              <a:rPr lang="fr-FR" sz="1600" dirty="0" smtClean="0">
                <a:latin typeface="Arial" panose="020B0604020202020204" pitchFamily="34" charset="0"/>
                <a:cs typeface="Arial" panose="020B0604020202020204" pitchFamily="34" charset="0"/>
              </a:rPr>
              <a:t>an. </a:t>
            </a:r>
            <a:r>
              <a:rPr lang="fr-FR" sz="1600" dirty="0">
                <a:latin typeface="Arial" panose="020B0604020202020204" pitchFamily="34" charset="0"/>
                <a:cs typeface="Arial" panose="020B0604020202020204" pitchFamily="34" charset="0"/>
              </a:rPr>
              <a:t>E</a:t>
            </a:r>
            <a:r>
              <a:rPr lang="fr-FR" sz="1600" dirty="0" smtClean="0">
                <a:latin typeface="Arial" panose="020B0604020202020204" pitchFamily="34" charset="0"/>
                <a:cs typeface="Arial" panose="020B0604020202020204" pitchFamily="34" charset="0"/>
              </a:rPr>
              <a:t>lle </a:t>
            </a:r>
            <a:r>
              <a:rPr lang="fr-FR" sz="1600" dirty="0">
                <a:latin typeface="Arial" panose="020B0604020202020204" pitchFamily="34" charset="0"/>
                <a:cs typeface="Arial" panose="020B0604020202020204" pitchFamily="34" charset="0"/>
              </a:rPr>
              <a:t>vise à faciliter l’accès et à attirer les populations au service de l’état civil à rétablir les actes d’état civil détruits, à réduire, le nombre de personnes non déclarées et à traiter les dysfonctionnements notés dans le système actuel de gestion de notre état civil.</a:t>
            </a:r>
          </a:p>
          <a:p>
            <a:pPr algn="just"/>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79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14</a:t>
            </a:fld>
            <a:endParaRPr lang="fr-FR"/>
          </a:p>
        </p:txBody>
      </p:sp>
      <p:sp>
        <p:nvSpPr>
          <p:cNvPr id="4" name="ZoneTexte 3"/>
          <p:cNvSpPr txBox="1"/>
          <p:nvPr/>
        </p:nvSpPr>
        <p:spPr>
          <a:xfrm>
            <a:off x="332510" y="764684"/>
            <a:ext cx="8171410" cy="3539430"/>
          </a:xfrm>
          <a:prstGeom prst="rect">
            <a:avLst/>
          </a:prstGeom>
          <a:noFill/>
        </p:spPr>
        <p:txBody>
          <a:bodyPr wrap="square" rtlCol="0">
            <a:spAutoFit/>
          </a:bodyPr>
          <a:lstStyle/>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Aussi en vue de faire obstacle à la fraude, ce projet de loi prévoit des sanctions relativement sévères à l’encontre des usagers qui vont tenter de faire des fausses déclarations et de produire des fausses attestations pour tirer bénéfice de cette procédure spéciale.</a:t>
            </a:r>
          </a:p>
          <a:p>
            <a:pPr algn="just"/>
            <a:r>
              <a:rPr lang="fr-FR" sz="1600" dirty="0">
                <a:latin typeface="Arial" panose="020B0604020202020204" pitchFamily="34" charset="0"/>
                <a:cs typeface="Arial" panose="020B0604020202020204" pitchFamily="34" charset="0"/>
              </a:rPr>
              <a:t> </a:t>
            </a:r>
          </a:p>
          <a:p>
            <a:pPr algn="just"/>
            <a:r>
              <a:rPr lang="fr-FR" sz="1600" dirty="0">
                <a:latin typeface="Arial" panose="020B0604020202020204" pitchFamily="34" charset="0"/>
                <a:cs typeface="Arial" panose="020B0604020202020204" pitchFamily="34" charset="0"/>
              </a:rPr>
              <a:t>Des sanctions sévères sont également prévues à l’encontre des agents de l’état civil chargés de la tenue des registres qui seront tenter de dresser ou d’enregistrer intentionnellement des actes basés sur des fausses déclarations.</a:t>
            </a:r>
          </a:p>
          <a:p>
            <a:pPr algn="just"/>
            <a:endParaRPr lang="fr-FR" sz="1600" dirty="0" smtClean="0">
              <a:latin typeface="Arial" panose="020B0604020202020204" pitchFamily="34" charset="0"/>
              <a:cs typeface="Arial" panose="020B0604020202020204" pitchFamily="34" charset="0"/>
            </a:endParaRPr>
          </a:p>
          <a:p>
            <a:pPr algn="just"/>
            <a:endParaRPr lang="fr-FR" sz="16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 </a:t>
            </a:r>
          </a:p>
        </p:txBody>
      </p:sp>
      <p:sp>
        <p:nvSpPr>
          <p:cNvPr id="5" name="Espace réservé du pied de page 4"/>
          <p:cNvSpPr>
            <a:spLocks noGrp="1"/>
          </p:cNvSpPr>
          <p:nvPr>
            <p:ph type="ftr" sz="quarter" idx="11"/>
          </p:nvPr>
        </p:nvSpPr>
        <p:spPr>
          <a:xfrm>
            <a:off x="124691" y="628555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6" name="ZoneTexte 5"/>
          <p:cNvSpPr txBox="1"/>
          <p:nvPr/>
        </p:nvSpPr>
        <p:spPr>
          <a:xfrm>
            <a:off x="7107382" y="6257273"/>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pic>
        <p:nvPicPr>
          <p:cNvPr id="9" name="Image 8">
            <a:extLst>
              <a:ext uri="{FF2B5EF4-FFF2-40B4-BE49-F238E27FC236}">
                <a16:creationId xmlns:a16="http://schemas.microsoft.com/office/drawing/2014/main" xmlns="" id="{47506256-0680-4D6D-A7FE-B73CB3246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20" y="764684"/>
            <a:ext cx="3543993" cy="4724400"/>
          </a:xfrm>
          <a:prstGeom prst="rect">
            <a:avLst/>
          </a:prstGeom>
        </p:spPr>
      </p:pic>
    </p:spTree>
    <p:extLst>
      <p:ext uri="{BB962C8B-B14F-4D97-AF65-F5344CB8AC3E}">
        <p14:creationId xmlns:p14="http://schemas.microsoft.com/office/powerpoint/2010/main" val="380850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15</a:t>
            </a:fld>
            <a:endParaRPr lang="fr-FR"/>
          </a:p>
        </p:txBody>
      </p:sp>
      <p:sp>
        <p:nvSpPr>
          <p:cNvPr id="10" name="Espace réservé du pied de page 4"/>
          <p:cNvSpPr>
            <a:spLocks noGrp="1"/>
          </p:cNvSpPr>
          <p:nvPr>
            <p:ph type="ftr" sz="quarter" idx="11"/>
          </p:nvPr>
        </p:nvSpPr>
        <p:spPr>
          <a:xfrm>
            <a:off x="124691" y="6619080"/>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11" name="ZoneTexte 10"/>
          <p:cNvSpPr txBox="1"/>
          <p:nvPr/>
        </p:nvSpPr>
        <p:spPr>
          <a:xfrm>
            <a:off x="7024255" y="6621446"/>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pic>
        <p:nvPicPr>
          <p:cNvPr id="4" name="Image 3">
            <a:extLst>
              <a:ext uri="{FF2B5EF4-FFF2-40B4-BE49-F238E27FC236}">
                <a16:creationId xmlns:a16="http://schemas.microsoft.com/office/drawing/2014/main" xmlns="" id="{72E2947B-CDC7-4A18-B38D-0C4BD00C6FB7}"/>
              </a:ext>
            </a:extLst>
          </p:cNvPr>
          <p:cNvPicPr>
            <a:picLocks noChangeAspect="1"/>
          </p:cNvPicPr>
          <p:nvPr/>
        </p:nvPicPr>
        <p:blipFill>
          <a:blip r:embed="rId2"/>
          <a:stretch>
            <a:fillRect/>
          </a:stretch>
        </p:blipFill>
        <p:spPr>
          <a:xfrm>
            <a:off x="1613862" y="1066470"/>
            <a:ext cx="8964276" cy="4725059"/>
          </a:xfrm>
          <a:prstGeom prst="rect">
            <a:avLst/>
          </a:prstGeom>
        </p:spPr>
      </p:pic>
    </p:spTree>
    <p:extLst>
      <p:ext uri="{BB962C8B-B14F-4D97-AF65-F5344CB8AC3E}">
        <p14:creationId xmlns:p14="http://schemas.microsoft.com/office/powerpoint/2010/main" val="229976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16</a:t>
            </a:fld>
            <a:endParaRPr lang="fr-FR"/>
          </a:p>
        </p:txBody>
      </p:sp>
      <p:sp>
        <p:nvSpPr>
          <p:cNvPr id="7" name="AutoShape 2" descr="Résultat de recherche d'images pour &quot;image declaration de naissance en co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Espace réservé du pied de page 4"/>
          <p:cNvSpPr>
            <a:spLocks noGrp="1"/>
          </p:cNvSpPr>
          <p:nvPr>
            <p:ph type="ftr" sz="quarter" idx="11"/>
          </p:nvPr>
        </p:nvSpPr>
        <p:spPr>
          <a:xfrm>
            <a:off x="124691" y="6285559"/>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12" name="ZoneTexte 11"/>
          <p:cNvSpPr txBox="1"/>
          <p:nvPr/>
        </p:nvSpPr>
        <p:spPr>
          <a:xfrm>
            <a:off x="7107382" y="6287925"/>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pic>
        <p:nvPicPr>
          <p:cNvPr id="14" name="Image 13">
            <a:extLst>
              <a:ext uri="{FF2B5EF4-FFF2-40B4-BE49-F238E27FC236}">
                <a16:creationId xmlns:a16="http://schemas.microsoft.com/office/drawing/2014/main" xmlns="" id="{D8D869A2-C221-4666-9593-9D526F530DE8}"/>
              </a:ext>
            </a:extLst>
          </p:cNvPr>
          <p:cNvPicPr>
            <a:picLocks noChangeAspect="1"/>
          </p:cNvPicPr>
          <p:nvPr/>
        </p:nvPicPr>
        <p:blipFill>
          <a:blip r:embed="rId2"/>
          <a:stretch>
            <a:fillRect/>
          </a:stretch>
        </p:blipFill>
        <p:spPr>
          <a:xfrm>
            <a:off x="2152650" y="914400"/>
            <a:ext cx="7791450" cy="4937760"/>
          </a:xfrm>
          <a:prstGeom prst="rect">
            <a:avLst/>
          </a:prstGeom>
        </p:spPr>
      </p:pic>
    </p:spTree>
    <p:extLst>
      <p:ext uri="{BB962C8B-B14F-4D97-AF65-F5344CB8AC3E}">
        <p14:creationId xmlns:p14="http://schemas.microsoft.com/office/powerpoint/2010/main" val="246834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2</a:t>
            </a:fld>
            <a:endParaRPr lang="fr-FR"/>
          </a:p>
        </p:txBody>
      </p:sp>
      <p:sp>
        <p:nvSpPr>
          <p:cNvPr id="4" name="Sous-titre 2"/>
          <p:cNvSpPr txBox="1">
            <a:spLocks/>
          </p:cNvSpPr>
          <p:nvPr/>
        </p:nvSpPr>
        <p:spPr>
          <a:xfrm>
            <a:off x="2827192" y="196984"/>
            <a:ext cx="5654390" cy="5713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Thème</a:t>
            </a:r>
          </a:p>
        </p:txBody>
      </p:sp>
      <p:sp>
        <p:nvSpPr>
          <p:cNvPr id="6" name="Rectangle 3"/>
          <p:cNvSpPr>
            <a:spLocks noChangeArrowheads="1"/>
          </p:cNvSpPr>
          <p:nvPr/>
        </p:nvSpPr>
        <p:spPr bwMode="auto">
          <a:xfrm>
            <a:off x="416684" y="5032911"/>
            <a:ext cx="423844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86025" algn="l"/>
              </a:tabLst>
              <a:defRPr>
                <a:solidFill>
                  <a:schemeClr val="tx1"/>
                </a:solidFill>
                <a:latin typeface="Arial" panose="020B0604020202020204" pitchFamily="34" charset="0"/>
              </a:defRPr>
            </a:lvl1pPr>
            <a:lvl2pPr eaLnBrk="0" fontAlgn="base" hangingPunct="0">
              <a:spcBef>
                <a:spcPct val="0"/>
              </a:spcBef>
              <a:spcAft>
                <a:spcPct val="0"/>
              </a:spcAft>
              <a:tabLst>
                <a:tab pos="2486025" algn="l"/>
              </a:tabLst>
              <a:defRPr>
                <a:solidFill>
                  <a:schemeClr val="tx1"/>
                </a:solidFill>
                <a:latin typeface="Arial" panose="020B0604020202020204" pitchFamily="34" charset="0"/>
              </a:defRPr>
            </a:lvl2pPr>
            <a:lvl3pPr eaLnBrk="0" fontAlgn="base" hangingPunct="0">
              <a:spcBef>
                <a:spcPct val="0"/>
              </a:spcBef>
              <a:spcAft>
                <a:spcPct val="0"/>
              </a:spcAft>
              <a:tabLst>
                <a:tab pos="2486025" algn="l"/>
              </a:tabLst>
              <a:defRPr>
                <a:solidFill>
                  <a:schemeClr val="tx1"/>
                </a:solidFill>
                <a:latin typeface="Arial" panose="020B0604020202020204" pitchFamily="34" charset="0"/>
              </a:defRPr>
            </a:lvl3pPr>
            <a:lvl4pPr eaLnBrk="0" fontAlgn="base" hangingPunct="0">
              <a:spcBef>
                <a:spcPct val="0"/>
              </a:spcBef>
              <a:spcAft>
                <a:spcPct val="0"/>
              </a:spcAft>
              <a:tabLst>
                <a:tab pos="2486025" algn="l"/>
              </a:tabLst>
              <a:defRPr>
                <a:solidFill>
                  <a:schemeClr val="tx1"/>
                </a:solidFill>
                <a:latin typeface="Arial" panose="020B0604020202020204" pitchFamily="34" charset="0"/>
              </a:defRPr>
            </a:lvl4pPr>
            <a:lvl5pPr eaLnBrk="0" fontAlgn="base" hangingPunct="0">
              <a:spcBef>
                <a:spcPct val="0"/>
              </a:spcBef>
              <a:spcAft>
                <a:spcPct val="0"/>
              </a:spcAft>
              <a:tabLst>
                <a:tab pos="2486025" algn="l"/>
              </a:tabLst>
              <a:defRPr>
                <a:solidFill>
                  <a:schemeClr val="tx1"/>
                </a:solidFill>
                <a:latin typeface="Arial" panose="020B0604020202020204" pitchFamily="34" charset="0"/>
              </a:defRPr>
            </a:lvl5pPr>
            <a:lvl6pPr eaLnBrk="0" fontAlgn="base" hangingPunct="0">
              <a:spcBef>
                <a:spcPct val="0"/>
              </a:spcBef>
              <a:spcAft>
                <a:spcPct val="0"/>
              </a:spcAft>
              <a:tabLst>
                <a:tab pos="2486025" algn="l"/>
              </a:tabLst>
              <a:defRPr>
                <a:solidFill>
                  <a:schemeClr val="tx1"/>
                </a:solidFill>
                <a:latin typeface="Arial" panose="020B0604020202020204" pitchFamily="34" charset="0"/>
              </a:defRPr>
            </a:lvl6pPr>
            <a:lvl7pPr eaLnBrk="0" fontAlgn="base" hangingPunct="0">
              <a:spcBef>
                <a:spcPct val="0"/>
              </a:spcBef>
              <a:spcAft>
                <a:spcPct val="0"/>
              </a:spcAft>
              <a:tabLst>
                <a:tab pos="2486025" algn="l"/>
              </a:tabLst>
              <a:defRPr>
                <a:solidFill>
                  <a:schemeClr val="tx1"/>
                </a:solidFill>
                <a:latin typeface="Arial" panose="020B0604020202020204" pitchFamily="34" charset="0"/>
              </a:defRPr>
            </a:lvl7pPr>
            <a:lvl8pPr eaLnBrk="0" fontAlgn="base" hangingPunct="0">
              <a:spcBef>
                <a:spcPct val="0"/>
              </a:spcBef>
              <a:spcAft>
                <a:spcPct val="0"/>
              </a:spcAft>
              <a:tabLst>
                <a:tab pos="2486025" algn="l"/>
              </a:tabLst>
              <a:defRPr>
                <a:solidFill>
                  <a:schemeClr val="tx1"/>
                </a:solidFill>
                <a:latin typeface="Arial" panose="020B0604020202020204" pitchFamily="34" charset="0"/>
              </a:defRPr>
            </a:lvl8pPr>
            <a:lvl9pPr eaLnBrk="0" fontAlgn="base" hangingPunct="0">
              <a:spcBef>
                <a:spcPct val="0"/>
              </a:spcBef>
              <a:spcAft>
                <a:spcPct val="0"/>
              </a:spcAft>
              <a:tabLst>
                <a:tab pos="24860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486025" algn="l"/>
              </a:tabLst>
            </a:pPr>
            <a:endParaRPr lang="fr-FR" altLang="fr-FR" sz="1600" b="1" u="sng" dirty="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86025" algn="l"/>
              </a:tabLst>
            </a:pPr>
            <a:r>
              <a:rPr kumimoji="0" lang="fr-FR" altLang="fr-FR" sz="1600" b="1" i="0" u="sng" strike="noStrike" cap="none" normalizeH="0" baseline="0" dirty="0">
                <a:ln>
                  <a:noFill/>
                </a:ln>
                <a:solidFill>
                  <a:schemeClr val="tx1"/>
                </a:solidFill>
                <a:effectLst/>
                <a:ea typeface="Times New Roman" panose="02020603050405020304" pitchFamily="18" charset="0"/>
                <a:cs typeface="Arial" panose="020B0604020202020204" pitchFamily="34" charset="0"/>
              </a:rPr>
              <a:t>Date</a:t>
            </a: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   15 juin 2018  </a:t>
            </a:r>
            <a:endParaRPr kumimoji="0" lang="fr-FR" altLang="fr-FR" sz="16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86025" algn="l"/>
              </a:tabLst>
            </a:pPr>
            <a:r>
              <a:rPr kumimoji="0" lang="fr-FR" altLang="fr-FR" sz="1600" b="1" i="0" u="sng" strike="noStrike" cap="none" normalizeH="0" baseline="0" dirty="0">
                <a:ln>
                  <a:noFill/>
                </a:ln>
                <a:solidFill>
                  <a:schemeClr val="tx1"/>
                </a:solidFill>
                <a:effectLst/>
                <a:ea typeface="Times New Roman" panose="02020603050405020304" pitchFamily="18" charset="0"/>
                <a:cs typeface="Arial" panose="020B0604020202020204" pitchFamily="34" charset="0"/>
              </a:rPr>
              <a:t>Heure </a:t>
            </a: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à partir de 9H00</a:t>
            </a:r>
            <a:endParaRPr kumimoji="0" lang="fr-FR" altLang="fr-FR" sz="16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86025" algn="l"/>
              </a:tabLst>
            </a:pPr>
            <a:r>
              <a:rPr kumimoji="0" lang="fr-FR" altLang="fr-FR" sz="1600" b="1" i="0" u="sng" strike="noStrike" cap="none" normalizeH="0" baseline="0" dirty="0">
                <a:ln>
                  <a:noFill/>
                </a:ln>
                <a:solidFill>
                  <a:schemeClr val="tx1"/>
                </a:solidFill>
                <a:effectLst/>
                <a:ea typeface="Times New Roman" panose="02020603050405020304" pitchFamily="18" charset="0"/>
                <a:cs typeface="Arial" panose="020B0604020202020204" pitchFamily="34" charset="0"/>
              </a:rPr>
              <a:t>Lieu</a:t>
            </a: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    </a:t>
            </a:r>
            <a:r>
              <a:rPr kumimoji="0" lang="fr-FR" altLang="fr-FR" sz="1600" b="1" i="0" u="none" strike="noStrike" cap="none" normalizeH="0" baseline="0" dirty="0">
                <a:ln>
                  <a:noFill/>
                </a:ln>
                <a:solidFill>
                  <a:srgbClr val="606060"/>
                </a:solidFill>
                <a:effectLst/>
                <a:latin typeface="Helvetica" panose="020B0604020202020204" pitchFamily="34" charset="0"/>
                <a:ea typeface="Times New Roman" panose="02020603050405020304" pitchFamily="18" charset="0"/>
              </a:rPr>
              <a:t>Métropole de Lyon,  </a:t>
            </a:r>
            <a:endParaRPr kumimoji="0" lang="fr-FR" altLang="fr-FR" sz="16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86025" algn="l"/>
              </a:tabLst>
            </a:pP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fr-FR" altLang="fr-FR" sz="1600" b="1" i="0" u="none" strike="noStrike" cap="none" normalizeH="0" baseline="0" dirty="0">
                <a:ln>
                  <a:noFill/>
                </a:ln>
                <a:solidFill>
                  <a:srgbClr val="606060"/>
                </a:solidFill>
                <a:effectLst/>
                <a:latin typeface="Helvetica" panose="020B0604020202020204" pitchFamily="34" charset="0"/>
                <a:ea typeface="Times New Roman" panose="02020603050405020304" pitchFamily="18" charset="0"/>
              </a:rPr>
              <a:t>20 rue du lac 69003 Lyon</a:t>
            </a:r>
            <a:endParaRPr kumimoji="0" lang="fr-FR" altLang="fr-FR" sz="1600" b="1" i="0" u="none" strike="noStrike" cap="none" normalizeH="0" baseline="0" dirty="0">
              <a:ln>
                <a:noFill/>
              </a:ln>
              <a:solidFill>
                <a:schemeClr val="tx1"/>
              </a:solidFill>
              <a:effectLst/>
              <a:ea typeface="Times New Roman" panose="02020603050405020304" pitchFamily="18" charset="0"/>
            </a:endParaRPr>
          </a:p>
        </p:txBody>
      </p:sp>
      <p:sp>
        <p:nvSpPr>
          <p:cNvPr id="7" name="ZoneTexte 6"/>
          <p:cNvSpPr txBox="1"/>
          <p:nvPr/>
        </p:nvSpPr>
        <p:spPr>
          <a:xfrm>
            <a:off x="2594264" y="2365937"/>
            <a:ext cx="6494318" cy="1815882"/>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Actions du Gouvernement Ivoirien en matière d’état civil pour la mise œuvre efficace de la politique </a:t>
            </a:r>
          </a:p>
          <a:p>
            <a:pPr algn="ctr"/>
            <a:r>
              <a:rPr lang="fr-FR" sz="2800" b="1" dirty="0">
                <a:latin typeface="Arial" panose="020B0604020202020204" pitchFamily="34" charset="0"/>
                <a:cs typeface="Arial" panose="020B0604020202020204" pitchFamily="34" charset="0"/>
              </a:rPr>
              <a:t>de  l ’école obligatoire</a:t>
            </a:r>
          </a:p>
        </p:txBody>
      </p:sp>
      <p:sp>
        <p:nvSpPr>
          <p:cNvPr id="5" name="Rectangle à coins arrondis 4"/>
          <p:cNvSpPr>
            <a:spLocks/>
          </p:cNvSpPr>
          <p:nvPr/>
        </p:nvSpPr>
        <p:spPr>
          <a:xfrm>
            <a:off x="2168237" y="2130878"/>
            <a:ext cx="7346372" cy="2285999"/>
          </a:xfrm>
          <a:prstGeom prst="roundRect">
            <a:avLst/>
          </a:prstGeom>
          <a:noFill/>
          <a:ln w="57150" cap="flat" cmpd="sng" algn="ctr">
            <a:solidFill>
              <a:srgbClr val="FF0000"/>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slope"/>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space réservé du pied de page 4"/>
          <p:cNvSpPr>
            <a:spLocks noGrp="1"/>
          </p:cNvSpPr>
          <p:nvPr>
            <p:ph type="ftr" sz="quarter" idx="11"/>
          </p:nvPr>
        </p:nvSpPr>
        <p:spPr>
          <a:xfrm>
            <a:off x="48492" y="6400944"/>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11" name="ZoneTexte 10"/>
          <p:cNvSpPr txBox="1"/>
          <p:nvPr/>
        </p:nvSpPr>
        <p:spPr>
          <a:xfrm>
            <a:off x="7024255" y="6356349"/>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Tree>
    <p:extLst>
      <p:ext uri="{BB962C8B-B14F-4D97-AF65-F5344CB8AC3E}">
        <p14:creationId xmlns:p14="http://schemas.microsoft.com/office/powerpoint/2010/main" val="131297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92390" y="1265818"/>
            <a:ext cx="6649784" cy="3293209"/>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L’éducation est au cœur de la politique de </a:t>
            </a:r>
            <a:r>
              <a:rPr lang="fr-FR" sz="1600" b="1" dirty="0">
                <a:latin typeface="Arial" panose="020B0604020202020204" pitchFamily="34" charset="0"/>
                <a:cs typeface="Arial" panose="020B0604020202020204" pitchFamily="34" charset="0"/>
              </a:rPr>
              <a:t>Son Excellence Monsieur Alassane OUATTARA</a:t>
            </a:r>
            <a:r>
              <a:rPr lang="fr-FR" sz="1600" dirty="0">
                <a:latin typeface="Arial" panose="020B0604020202020204" pitchFamily="34" charset="0"/>
                <a:cs typeface="Arial" panose="020B0604020202020204" pitchFamily="34" charset="0"/>
              </a:rPr>
              <a:t>, Président de la République de Côte </a:t>
            </a:r>
            <a:r>
              <a:rPr lang="fr-FR" sz="1600" dirty="0" smtClean="0">
                <a:latin typeface="Arial" panose="020B0604020202020204" pitchFamily="34" charset="0"/>
                <a:cs typeface="Arial" panose="020B0604020202020204" pitchFamily="34" charset="0"/>
              </a:rPr>
              <a:t>d’Ivoire. Le Gouvernement ivoirien fait </a:t>
            </a:r>
            <a:r>
              <a:rPr lang="fr-FR" sz="1600" dirty="0">
                <a:latin typeface="Arial" panose="020B0604020202020204" pitchFamily="34" charset="0"/>
                <a:cs typeface="Arial" panose="020B0604020202020204" pitchFamily="34" charset="0"/>
              </a:rPr>
              <a:t>de la problématique de l’égalité des genres, le socle de la politique éducative ivoirienne.</a:t>
            </a:r>
          </a:p>
          <a:p>
            <a:pPr algn="just"/>
            <a:r>
              <a:rPr lang="fr-FR" sz="1600" dirty="0">
                <a:latin typeface="Arial" panose="020B0604020202020204" pitchFamily="34" charset="0"/>
                <a:cs typeface="Arial" panose="020B0604020202020204" pitchFamily="34" charset="0"/>
              </a:rPr>
              <a:t>Les principes de base de cette politique éducative sont les suivants : </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 assurer l’équité et l’égalité des chances à l’école;</a:t>
            </a:r>
          </a:p>
          <a:p>
            <a:pPr algn="just"/>
            <a:r>
              <a:rPr lang="fr-FR" sz="1600" dirty="0">
                <a:latin typeface="Arial" panose="020B0604020202020204" pitchFamily="34" charset="0"/>
                <a:cs typeface="Arial" panose="020B0604020202020204" pitchFamily="34" charset="0"/>
              </a:rPr>
              <a:t>- garantir l’école obligatoire et gratuite à tous les enfants; </a:t>
            </a:r>
          </a:p>
          <a:p>
            <a:pPr algn="just"/>
            <a:r>
              <a:rPr lang="fr-FR" sz="1600" dirty="0">
                <a:latin typeface="Arial" panose="020B0604020202020204" pitchFamily="34" charset="0"/>
                <a:cs typeface="Arial" panose="020B0604020202020204" pitchFamily="34" charset="0"/>
              </a:rPr>
              <a:t>- réaliser la scolarisation </a:t>
            </a:r>
            <a:r>
              <a:rPr lang="fr-FR" sz="1600" dirty="0" smtClean="0">
                <a:latin typeface="Arial" panose="020B0604020202020204" pitchFamily="34" charset="0"/>
                <a:cs typeface="Arial" panose="020B0604020202020204" pitchFamily="34" charset="0"/>
              </a:rPr>
              <a:t>universelle.</a:t>
            </a:r>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Pour traduire cette volonté politique, des efforts sont faits, des reformes sont entreprises et des initiatives sont prises pour assurer la scolarité de tous ainsi que la parité entre filles et garçons à l’école. </a:t>
            </a:r>
          </a:p>
        </p:txBody>
      </p:sp>
      <p:sp>
        <p:nvSpPr>
          <p:cNvPr id="4" name="ZoneTexte 3"/>
          <p:cNvSpPr txBox="1"/>
          <p:nvPr/>
        </p:nvSpPr>
        <p:spPr>
          <a:xfrm>
            <a:off x="1028699" y="269245"/>
            <a:ext cx="10955777" cy="707886"/>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 </a:t>
            </a:r>
            <a:r>
              <a:rPr lang="fr-FR" sz="2000" b="1" u="sng" dirty="0" smtClean="0">
                <a:latin typeface="Arial Black" panose="020B0A04020102020204" pitchFamily="34" charset="0"/>
                <a:cs typeface="Arial" panose="020B0604020202020204" pitchFamily="34" charset="0"/>
              </a:rPr>
              <a:t>L’EDUCATION: UNE PRIORITE POUR LE GOUVERNEMENT IVOIRIENNE </a:t>
            </a:r>
            <a:endParaRPr lang="fr-FR" sz="2000" b="1" dirty="0">
              <a:latin typeface="Arial Black" panose="020B0A04020102020204" pitchFamily="34" charset="0"/>
              <a:cs typeface="Arial" panose="020B0604020202020204" pitchFamily="34" charset="0"/>
            </a:endParaRPr>
          </a:p>
          <a:p>
            <a:endParaRPr lang="fr-FR" sz="2000" b="1" dirty="0"/>
          </a:p>
        </p:txBody>
      </p:sp>
      <p:sp>
        <p:nvSpPr>
          <p:cNvPr id="5" name="Espace réservé du pied de page 4"/>
          <p:cNvSpPr>
            <a:spLocks noGrp="1"/>
          </p:cNvSpPr>
          <p:nvPr>
            <p:ph type="ftr" sz="quarter" idx="11"/>
          </p:nvPr>
        </p:nvSpPr>
        <p:spPr>
          <a:xfrm>
            <a:off x="145473" y="6289530"/>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8" name="ZoneTexte 7"/>
          <p:cNvSpPr txBox="1"/>
          <p:nvPr/>
        </p:nvSpPr>
        <p:spPr>
          <a:xfrm>
            <a:off x="7024255" y="6294264"/>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9" name="Espace réservé du numéro de diapositive 8"/>
          <p:cNvSpPr>
            <a:spLocks noGrp="1"/>
          </p:cNvSpPr>
          <p:nvPr>
            <p:ph type="sldNum" sz="quarter" idx="12"/>
          </p:nvPr>
        </p:nvSpPr>
        <p:spPr/>
        <p:txBody>
          <a:bodyPr/>
          <a:lstStyle/>
          <a:p>
            <a:fld id="{7288EBF8-88CE-4129-8FD5-B66937511F02}" type="slidenum">
              <a:rPr lang="fr-FR" smtClean="0"/>
              <a:t>3</a:t>
            </a:fld>
            <a:endParaRPr lang="fr-F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77" y="1265818"/>
            <a:ext cx="4721303" cy="4031873"/>
          </a:xfrm>
          <a:prstGeom prst="rect">
            <a:avLst/>
          </a:prstGeom>
        </p:spPr>
      </p:pic>
    </p:spTree>
    <p:extLst>
      <p:ext uri="{BB962C8B-B14F-4D97-AF65-F5344CB8AC3E}">
        <p14:creationId xmlns:p14="http://schemas.microsoft.com/office/powerpoint/2010/main" val="15968578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2509" y="1039320"/>
            <a:ext cx="10744200" cy="3293209"/>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La loi n° 2015-635 du 17 septembre 2015 portant modification de la loi n° 95-696 du 7 septembre 1995 relative à l’enseignement et conformément et l’article 10 de la constitution ivoirienne du 8 novembre 2016 permettent aujourd’hui la scolarisation obligatoire de tous les enfants de six (6) à seize (16) ans. L’Etat a donc l’obligation de maintenir ces enfants dans le système scolaire en mettant en place un mécanisme d’intégration ou de réintégration.</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Depuis la rentrée scolaire 2015-2016, la politique de scolarisation obligatoire est effective en Côte d’Ivoire et dans sa mise en œuvre, des obstacles d’ordre institutionnel, financier et culturel apparaissent.</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L’un de ces obstacles est le faible taux de déclarations de naissance des enfants à l’état civil. </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En effet, les statistiques du Ministère de l’Intérieur révèlent que le taux d’enregistrement des naissances en 2016 en Côte d’Ivoire était de 74,8% contre 72,8% en 2015, c’est-à-dire qu’un enfant sur quatre n’est pas déclaré à l’état civil </a:t>
            </a:r>
            <a:r>
              <a:rPr lang="fr-FR" sz="1600" dirty="0" smtClean="0">
                <a:latin typeface="Arial" panose="020B0604020202020204" pitchFamily="34" charset="0"/>
                <a:cs typeface="Arial" panose="020B0604020202020204" pitchFamily="34" charset="0"/>
              </a:rPr>
              <a:t>ivoirien.</a:t>
            </a:r>
            <a:endParaRPr lang="fr-FR" sz="1600" dirty="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4</a:t>
            </a:fld>
            <a:endParaRPr lang="fr-FR"/>
          </a:p>
        </p:txBody>
      </p:sp>
      <p:sp>
        <p:nvSpPr>
          <p:cNvPr id="7" name="Espace réservé du pied de page 4"/>
          <p:cNvSpPr>
            <a:spLocks noGrp="1"/>
          </p:cNvSpPr>
          <p:nvPr>
            <p:ph type="ftr" sz="quarter" idx="11"/>
          </p:nvPr>
        </p:nvSpPr>
        <p:spPr>
          <a:xfrm>
            <a:off x="93518" y="6256322"/>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8" name="ZoneTexte 7"/>
          <p:cNvSpPr txBox="1"/>
          <p:nvPr/>
        </p:nvSpPr>
        <p:spPr>
          <a:xfrm>
            <a:off x="7117773" y="6256322"/>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10" name="ZoneTexte 9"/>
          <p:cNvSpPr txBox="1"/>
          <p:nvPr/>
        </p:nvSpPr>
        <p:spPr>
          <a:xfrm>
            <a:off x="612289" y="313799"/>
            <a:ext cx="8628987" cy="584775"/>
          </a:xfrm>
          <a:prstGeom prst="rect">
            <a:avLst/>
          </a:prstGeom>
          <a:noFill/>
        </p:spPr>
        <p:txBody>
          <a:bodyPr wrap="square" rtlCol="0">
            <a:spAutoFit/>
          </a:bodyPr>
          <a:lstStyle/>
          <a:p>
            <a:r>
              <a:rPr lang="fr-FR" sz="2000" b="1" u="sng" dirty="0" smtClean="0">
                <a:latin typeface="Arial Black" panose="020B0A04020102020204" pitchFamily="34" charset="0"/>
                <a:cs typeface="Arial" panose="020B0604020202020204" pitchFamily="34" charset="0"/>
              </a:rPr>
              <a:t>LA </a:t>
            </a:r>
            <a:r>
              <a:rPr lang="fr-FR" sz="2000" b="1" u="sng" dirty="0">
                <a:latin typeface="Arial Black" panose="020B0A04020102020204" pitchFamily="34" charset="0"/>
                <a:cs typeface="Arial" panose="020B0604020202020204" pitchFamily="34" charset="0"/>
              </a:rPr>
              <a:t>POLITIQUE DE SCOLARISATION OBLIGATOIRE (PSO)</a:t>
            </a:r>
            <a:endParaRPr lang="fr-FR" sz="2000" b="1" dirty="0">
              <a:latin typeface="Arial Black" panose="020B0A04020102020204" pitchFamily="34" charset="0"/>
              <a:cs typeface="Arial" panose="020B0604020202020204" pitchFamily="34" charset="0"/>
            </a:endParaRPr>
          </a:p>
          <a:p>
            <a:endParaRPr lang="fr-FR" sz="1200" b="1" dirty="0"/>
          </a:p>
        </p:txBody>
      </p:sp>
    </p:spTree>
    <p:extLst>
      <p:ext uri="{BB962C8B-B14F-4D97-AF65-F5344CB8AC3E}">
        <p14:creationId xmlns:p14="http://schemas.microsoft.com/office/powerpoint/2010/main" val="40674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97280" y="1143579"/>
            <a:ext cx="9314411" cy="4770537"/>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Le Gouvernement a décidé, à l’issue du Conseil des Ministres du 20 mai 2017, d’organiser une opération de déclaration de naissance des enfants de Côte d’Ivoire. </a:t>
            </a:r>
            <a:r>
              <a:rPr lang="fr-FR" sz="1600" dirty="0" smtClean="0">
                <a:latin typeface="Arial" panose="020B0604020202020204" pitchFamily="34" charset="0"/>
                <a:cs typeface="Arial" panose="020B0604020202020204" pitchFamily="34" charset="0"/>
              </a:rPr>
              <a:t>La mesure vise à:</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résorber, dans une première phase, le défaut d’extrait de naissance des élèves scolarisés ;</a:t>
            </a:r>
            <a:r>
              <a:rPr lang="fr-FR" sz="16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régulariser ensuite la </a:t>
            </a:r>
            <a:r>
              <a:rPr lang="fr-FR" sz="1600" dirty="0">
                <a:latin typeface="Arial" panose="020B0604020202020204" pitchFamily="34" charset="0"/>
                <a:cs typeface="Arial" panose="020B0604020202020204" pitchFamily="34" charset="0"/>
              </a:rPr>
              <a:t>situation des enfants non scolarisés et non déclarés à l’état civil.  </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Cette opération spéciale, prévue pour une durée de trois (3) mois, </a:t>
            </a:r>
            <a:r>
              <a:rPr lang="fr-FR" sz="1600" dirty="0" smtClean="0">
                <a:latin typeface="Arial" panose="020B0604020202020204" pitchFamily="34" charset="0"/>
                <a:cs typeface="Arial" panose="020B0604020202020204" pitchFamily="34" charset="0"/>
              </a:rPr>
              <a:t>concerne: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1.165.325 </a:t>
            </a:r>
            <a:r>
              <a:rPr lang="fr-FR" sz="1600" dirty="0">
                <a:latin typeface="Arial" panose="020B0604020202020204" pitchFamily="34" charset="0"/>
                <a:cs typeface="Arial" panose="020B0604020202020204" pitchFamily="34" charset="0"/>
              </a:rPr>
              <a:t>élèves du </a:t>
            </a:r>
            <a:r>
              <a:rPr lang="fr-FR" sz="1600" dirty="0" smtClean="0">
                <a:latin typeface="Arial" panose="020B0604020202020204" pitchFamily="34" charset="0"/>
                <a:cs typeface="Arial" panose="020B0604020202020204" pitchFamily="34" charset="0"/>
              </a:rPr>
              <a:t>primaire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34.578 </a:t>
            </a:r>
            <a:r>
              <a:rPr lang="fr-FR" sz="1600" dirty="0">
                <a:latin typeface="Arial" panose="020B0604020202020204" pitchFamily="34" charset="0"/>
                <a:cs typeface="Arial" panose="020B0604020202020204" pitchFamily="34" charset="0"/>
              </a:rPr>
              <a:t>en classe de </a:t>
            </a:r>
            <a:r>
              <a:rPr lang="fr-FR" sz="1600" dirty="0" smtClean="0">
                <a:latin typeface="Arial" panose="020B0604020202020204" pitchFamily="34" charset="0"/>
                <a:cs typeface="Arial" panose="020B0604020202020204" pitchFamily="34" charset="0"/>
              </a:rPr>
              <a:t>CM2</a:t>
            </a:r>
            <a:r>
              <a:rPr lang="fr-FR" sz="1600" dirty="0">
                <a:latin typeface="Arial" panose="020B0604020202020204" pitchFamily="34" charset="0"/>
                <a:cs typeface="Arial" panose="020B0604020202020204" pitchFamily="34" charset="0"/>
              </a:rPr>
              <a:t>;</a:t>
            </a:r>
            <a:r>
              <a:rPr lang="fr-FR" sz="16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14.857 </a:t>
            </a:r>
            <a:r>
              <a:rPr lang="fr-FR" sz="1600" dirty="0">
                <a:latin typeface="Arial" panose="020B0604020202020204" pitchFamily="34" charset="0"/>
                <a:cs typeface="Arial" panose="020B0604020202020204" pitchFamily="34" charset="0"/>
              </a:rPr>
              <a:t>écoles sur toute l’étendue du territoire. </a:t>
            </a:r>
            <a:endParaRPr lang="fr-FR" sz="16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Elle </a:t>
            </a:r>
            <a:r>
              <a:rPr lang="fr-FR" sz="1600" dirty="0">
                <a:latin typeface="Arial" panose="020B0604020202020204" pitchFamily="34" charset="0"/>
                <a:cs typeface="Arial" panose="020B0604020202020204" pitchFamily="34" charset="0"/>
              </a:rPr>
              <a:t>consiste, pour le procureur de la République dans les ressorts territoriaux des tribunaux de première </a:t>
            </a:r>
            <a:r>
              <a:rPr lang="fr-FR" sz="1600" dirty="0" smtClean="0">
                <a:latin typeface="Arial" panose="020B0604020202020204" pitchFamily="34" charset="0"/>
                <a:cs typeface="Arial" panose="020B0604020202020204" pitchFamily="34" charset="0"/>
              </a:rPr>
              <a:t>instance à :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adresser </a:t>
            </a:r>
            <a:r>
              <a:rPr lang="fr-FR" sz="1600" dirty="0">
                <a:latin typeface="Arial" panose="020B0604020202020204" pitchFamily="34" charset="0"/>
                <a:cs typeface="Arial" panose="020B0604020202020204" pitchFamily="34" charset="0"/>
              </a:rPr>
              <a:t>une réquisition à l’officier d’état civil aux fins de recevoir les déclarations de naissance des élèves non déclarés à l’état </a:t>
            </a:r>
            <a:r>
              <a:rPr lang="fr-FR" sz="1600" dirty="0" smtClean="0">
                <a:latin typeface="Arial" panose="020B0604020202020204" pitchFamily="34" charset="0"/>
                <a:cs typeface="Arial" panose="020B0604020202020204" pitchFamily="34" charset="0"/>
              </a:rPr>
              <a:t>civil;</a:t>
            </a:r>
          </a:p>
          <a:p>
            <a:pPr algn="just"/>
            <a:endParaRPr lang="fr-FR"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dresser </a:t>
            </a:r>
            <a:r>
              <a:rPr lang="fr-FR" sz="1600" dirty="0">
                <a:latin typeface="Arial" panose="020B0604020202020204" pitchFamily="34" charset="0"/>
                <a:cs typeface="Arial" panose="020B0604020202020204" pitchFamily="34" charset="0"/>
              </a:rPr>
              <a:t>les actes de naissance sur la base d’une fiche de déclaration des naissance, traitée conjointement par les agents des ministères de l’intérieur et de la sécurité, de la Justice et des droits de l’Homme, de l’Education Nationale, de l’Enseignement Technique et de la Formation Professionnelle.  </a:t>
            </a:r>
          </a:p>
        </p:txBody>
      </p:sp>
      <p:sp>
        <p:nvSpPr>
          <p:cNvPr id="3" name="ZoneTexte 2"/>
          <p:cNvSpPr txBox="1"/>
          <p:nvPr/>
        </p:nvSpPr>
        <p:spPr>
          <a:xfrm>
            <a:off x="216475" y="292171"/>
            <a:ext cx="10911967" cy="400110"/>
          </a:xfrm>
          <a:prstGeom prst="rect">
            <a:avLst/>
          </a:prstGeom>
          <a:noFill/>
        </p:spPr>
        <p:txBody>
          <a:bodyPr wrap="square" rtlCol="0">
            <a:spAutoFit/>
          </a:bodyPr>
          <a:lstStyle/>
          <a:p>
            <a:r>
              <a:rPr lang="fr-FR" sz="2000" b="1" u="sng" dirty="0" smtClean="0">
                <a:latin typeface="Arial Black" panose="020B0A04020102020204" pitchFamily="34" charset="0"/>
                <a:cs typeface="Arial" panose="020B0604020202020204" pitchFamily="34" charset="0"/>
              </a:rPr>
              <a:t>L’OPERATION </a:t>
            </a:r>
            <a:r>
              <a:rPr lang="fr-FR" sz="2000" b="1" u="sng" dirty="0">
                <a:latin typeface="Arial Black" panose="020B0A04020102020204" pitchFamily="34" charset="0"/>
                <a:cs typeface="Arial" panose="020B0604020202020204" pitchFamily="34" charset="0"/>
              </a:rPr>
              <a:t>SPECIALE DE DECLARATION DE NAISSANCE DES ENFANTS</a:t>
            </a:r>
            <a:endParaRPr lang="fr-FR" sz="2000" b="1" dirty="0">
              <a:latin typeface="Arial Black" panose="020B0A040201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228601" y="6262620"/>
            <a:ext cx="6878781" cy="164811"/>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5</a:t>
            </a:fld>
            <a:endParaRPr lang="fr-FR"/>
          </a:p>
        </p:txBody>
      </p:sp>
      <p:sp>
        <p:nvSpPr>
          <p:cNvPr id="7" name="ZoneTexte 6"/>
          <p:cNvSpPr txBox="1"/>
          <p:nvPr/>
        </p:nvSpPr>
        <p:spPr>
          <a:xfrm>
            <a:off x="7107382" y="6264162"/>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Tree>
    <p:extLst>
      <p:ext uri="{BB962C8B-B14F-4D97-AF65-F5344CB8AC3E}">
        <p14:creationId xmlns:p14="http://schemas.microsoft.com/office/powerpoint/2010/main" val="182774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7680" y="1014095"/>
            <a:ext cx="10609811" cy="3539430"/>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L’opération jugée pragmatique et moins onéreuse (1.739.419.720 CFA au lieu de 6.260.700.000 CFA et plus pour des audiences foraines normales) repose sur les dispositions </a:t>
            </a:r>
            <a:r>
              <a:rPr lang="fr-FR" sz="1600" dirty="0" smtClean="0">
                <a:latin typeface="Arial" panose="020B0604020202020204" pitchFamily="34" charset="0"/>
                <a:cs typeface="Arial" panose="020B0604020202020204" pitchFamily="34" charset="0"/>
              </a:rPr>
              <a:t>de:</a:t>
            </a:r>
          </a:p>
          <a:p>
            <a:pPr algn="just"/>
            <a:endParaRPr lang="fr-FR"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l’article 13 de la loi n° 64-374 du 7 octobre qui stipule en ses alinéas 1 et 2 : « </a:t>
            </a:r>
            <a:r>
              <a:rPr lang="fr-FR" sz="1600" b="1" i="1" dirty="0">
                <a:latin typeface="Arial" panose="020B0604020202020204" pitchFamily="34" charset="0"/>
                <a:cs typeface="Arial" panose="020B0604020202020204" pitchFamily="34" charset="0"/>
              </a:rPr>
              <a:t>Lorsque l’officier de l’état civil refuse de recevoir une déclaration comme contraire à la loi, il en avise dans les quarante-huit heures le magistrat chargé de contrôler le fonctionnement de l’état civil dans sa circonscription, lequel, jusqu’à l’expiration de la quinzaine qui suit la date de son refus, peut le requérir de dresser l’acte. L’officier de l’état civil est tenu de déférer à ses réquisitions. Il transcrit celles-ci sur le registre et dresse l’acte à la suite</a:t>
            </a:r>
            <a:r>
              <a:rPr lang="fr-FR" sz="1600" dirty="0">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la </a:t>
            </a:r>
            <a:r>
              <a:rPr lang="fr-FR" sz="1600" dirty="0">
                <a:latin typeface="Arial" panose="020B0604020202020204" pitchFamily="34" charset="0"/>
                <a:cs typeface="Arial" panose="020B0604020202020204" pitchFamily="34" charset="0"/>
              </a:rPr>
              <a:t>Convention Internationale des Droits de l’Enfant, ratifiée par la Côte d’Ivoire le 4 février 1991 dans laquelle les Etats se sont engagés à prendre toutes les mesures législatives, administratives et autres, nécessaires pour enregistrer l’enfant à l’état-civil aussitôt sa naissance.</a:t>
            </a:r>
          </a:p>
          <a:p>
            <a:pPr algn="just"/>
            <a:r>
              <a:rPr lang="fr-FR" sz="1600" dirty="0">
                <a:latin typeface="Arial" panose="020B0604020202020204" pitchFamily="34" charset="0"/>
                <a:cs typeface="Arial" panose="020B0604020202020204" pitchFamily="34" charset="0"/>
              </a:rPr>
              <a:t>.</a:t>
            </a:r>
          </a:p>
        </p:txBody>
      </p:sp>
      <p:sp>
        <p:nvSpPr>
          <p:cNvPr id="5" name="Espace réservé du numéro de diapositive 4"/>
          <p:cNvSpPr>
            <a:spLocks noGrp="1"/>
          </p:cNvSpPr>
          <p:nvPr>
            <p:ph type="sldNum" sz="quarter" idx="12"/>
          </p:nvPr>
        </p:nvSpPr>
        <p:spPr/>
        <p:txBody>
          <a:bodyPr/>
          <a:lstStyle/>
          <a:p>
            <a:fld id="{7288EBF8-88CE-4129-8FD5-B66937511F02}" type="slidenum">
              <a:rPr lang="fr-FR" smtClean="0"/>
              <a:t>6</a:t>
            </a:fld>
            <a:endParaRPr lang="fr-FR"/>
          </a:p>
        </p:txBody>
      </p:sp>
      <p:sp>
        <p:nvSpPr>
          <p:cNvPr id="6" name="Espace réservé du pied de page 4"/>
          <p:cNvSpPr>
            <a:spLocks noGrp="1"/>
          </p:cNvSpPr>
          <p:nvPr>
            <p:ph type="ftr" sz="quarter" idx="11"/>
          </p:nvPr>
        </p:nvSpPr>
        <p:spPr>
          <a:xfrm>
            <a:off x="93518" y="6256322"/>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7" name="ZoneTexte 6"/>
          <p:cNvSpPr txBox="1"/>
          <p:nvPr/>
        </p:nvSpPr>
        <p:spPr>
          <a:xfrm>
            <a:off x="7117773" y="6256322"/>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8" name="ZoneTexte 7"/>
          <p:cNvSpPr txBox="1"/>
          <p:nvPr/>
        </p:nvSpPr>
        <p:spPr>
          <a:xfrm>
            <a:off x="93518" y="219435"/>
            <a:ext cx="11890959" cy="400110"/>
          </a:xfrm>
          <a:prstGeom prst="rect">
            <a:avLst/>
          </a:prstGeom>
          <a:noFill/>
        </p:spPr>
        <p:txBody>
          <a:bodyPr wrap="square" rtlCol="0">
            <a:spAutoFit/>
          </a:bodyPr>
          <a:lstStyle/>
          <a:p>
            <a:r>
              <a:rPr lang="fr-FR" sz="2000" b="1" u="sng" dirty="0" smtClean="0">
                <a:latin typeface="Arial Black" panose="020B0A04020102020204" pitchFamily="34" charset="0"/>
                <a:cs typeface="Arial" panose="020B0604020202020204" pitchFamily="34" charset="0"/>
              </a:rPr>
              <a:t>L’OPERATION </a:t>
            </a:r>
            <a:r>
              <a:rPr lang="fr-FR" sz="2000" b="1" u="sng" dirty="0">
                <a:latin typeface="Arial Black" panose="020B0A04020102020204" pitchFamily="34" charset="0"/>
                <a:cs typeface="Arial" panose="020B0604020202020204" pitchFamily="34" charset="0"/>
              </a:rPr>
              <a:t>SPECIALE DE DECLARATION DE NAISSANCE DES </a:t>
            </a:r>
            <a:r>
              <a:rPr lang="fr-FR" sz="2000" b="1" u="sng" dirty="0" smtClean="0">
                <a:latin typeface="Arial Black" panose="020B0A04020102020204" pitchFamily="34" charset="0"/>
                <a:cs typeface="Arial" panose="020B0604020202020204" pitchFamily="34" charset="0"/>
              </a:rPr>
              <a:t>ENFANTS </a:t>
            </a:r>
            <a:r>
              <a:rPr lang="fr-FR" sz="2000" u="sng" dirty="0" smtClean="0">
                <a:latin typeface="Arial" panose="020B0604020202020204" pitchFamily="34" charset="0"/>
                <a:cs typeface="Arial" panose="020B0604020202020204" pitchFamily="34" charset="0"/>
              </a:rPr>
              <a:t>(suite)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27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288EBF8-88CE-4129-8FD5-B66937511F02}" type="slidenum">
              <a:rPr lang="fr-FR" smtClean="0"/>
              <a:t>7</a:t>
            </a:fld>
            <a:endParaRPr lang="fr-FR"/>
          </a:p>
        </p:txBody>
      </p:sp>
      <p:sp>
        <p:nvSpPr>
          <p:cNvPr id="4" name="ZoneTexte 3"/>
          <p:cNvSpPr txBox="1"/>
          <p:nvPr/>
        </p:nvSpPr>
        <p:spPr>
          <a:xfrm>
            <a:off x="315191" y="1317221"/>
            <a:ext cx="6511636" cy="3293209"/>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La mesure du Gouvernement ivoirien de déclaration de naissance des enfants de Côte d’Ivoire et en particulier aux </a:t>
            </a:r>
            <a:r>
              <a:rPr lang="fr-FR" sz="1600" dirty="0" smtClean="0">
                <a:latin typeface="Arial" panose="020B0604020202020204" pitchFamily="34" charset="0"/>
                <a:cs typeface="Arial" panose="020B0604020202020204" pitchFamily="34" charset="0"/>
              </a:rPr>
              <a:t>élèves bénéficie de:</a:t>
            </a: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l’appui </a:t>
            </a:r>
            <a:r>
              <a:rPr lang="fr-FR" sz="1600" dirty="0">
                <a:latin typeface="Arial" panose="020B0604020202020204" pitchFamily="34" charset="0"/>
                <a:cs typeface="Arial" panose="020B0604020202020204" pitchFamily="34" charset="0"/>
              </a:rPr>
              <a:t>financier de </a:t>
            </a:r>
            <a:r>
              <a:rPr lang="fr-FR" sz="1600" dirty="0" smtClean="0">
                <a:latin typeface="Arial" panose="020B0604020202020204" pitchFamily="34" charset="0"/>
                <a:cs typeface="Arial" panose="020B0604020202020204" pitchFamily="34" charset="0"/>
              </a:rPr>
              <a:t>l’Etat;</a:t>
            </a:r>
          </a:p>
          <a:p>
            <a:pPr marL="285750" indent="-285750" algn="just">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certains </a:t>
            </a:r>
            <a:r>
              <a:rPr lang="fr-FR" sz="1600" dirty="0">
                <a:latin typeface="Arial" panose="020B0604020202020204" pitchFamily="34" charset="0"/>
                <a:cs typeface="Arial" panose="020B0604020202020204" pitchFamily="34" charset="0"/>
              </a:rPr>
              <a:t>partenaires </a:t>
            </a:r>
            <a:r>
              <a:rPr lang="fr-FR" sz="1600" dirty="0" smtClean="0">
                <a:latin typeface="Arial" panose="020B0604020202020204" pitchFamily="34" charset="0"/>
                <a:cs typeface="Arial" panose="020B0604020202020204" pitchFamily="34" charset="0"/>
              </a:rPr>
              <a:t>comme UNICEF </a:t>
            </a:r>
            <a:r>
              <a:rPr lang="fr-FR" sz="1600" dirty="0">
                <a:latin typeface="Arial" panose="020B0604020202020204" pitchFamily="34" charset="0"/>
                <a:cs typeface="Arial" panose="020B0604020202020204" pitchFamily="34" charset="0"/>
              </a:rPr>
              <a:t>(un milliard de FCFA). </a:t>
            </a:r>
            <a:endParaRPr lang="fr-FR" sz="1600" dirty="0" smtClean="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Pour </a:t>
            </a:r>
            <a:r>
              <a:rPr lang="fr-FR" sz="1600" dirty="0">
                <a:latin typeface="Arial" panose="020B0604020202020204" pitchFamily="34" charset="0"/>
                <a:cs typeface="Arial" panose="020B0604020202020204" pitchFamily="34" charset="0"/>
              </a:rPr>
              <a:t>son exécution, un Comité de pilotage a été mis en place. </a:t>
            </a:r>
            <a:r>
              <a:rPr lang="fr-FR" sz="1600" dirty="0" smtClean="0">
                <a:latin typeface="Arial" panose="020B0604020202020204" pitchFamily="34" charset="0"/>
                <a:cs typeface="Arial" panose="020B0604020202020204" pitchFamily="34" charset="0"/>
              </a:rPr>
              <a:t>Il </a:t>
            </a:r>
            <a:r>
              <a:rPr lang="fr-FR" sz="1600" dirty="0">
                <a:latin typeface="Arial" panose="020B0604020202020204" pitchFamily="34" charset="0"/>
                <a:cs typeface="Arial" panose="020B0604020202020204" pitchFamily="34" charset="0"/>
              </a:rPr>
              <a:t>est présidé par le Directeur de Cabinet du Ministre de la Justice et des Droits de l’Homme et comprend trois ministères:</a:t>
            </a:r>
          </a:p>
          <a:p>
            <a:pPr algn="just"/>
            <a:endParaRPr lang="fr-FR"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Ministère de la Justice et des Droits de l’Homme ;</a:t>
            </a: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Ministère de l’Intérieur et de la Sécurité ;</a:t>
            </a: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Ministère de l’Education Nationale, de l’Enseignement et de la Formation Professionnelle</a:t>
            </a:r>
            <a:endParaRPr lang="fr-FR" sz="1600" dirty="0"/>
          </a:p>
        </p:txBody>
      </p:sp>
      <p:sp>
        <p:nvSpPr>
          <p:cNvPr id="5" name="Espace réservé du pied de page 4"/>
          <p:cNvSpPr>
            <a:spLocks noGrp="1"/>
          </p:cNvSpPr>
          <p:nvPr>
            <p:ph type="ftr" sz="quarter" idx="11"/>
          </p:nvPr>
        </p:nvSpPr>
        <p:spPr>
          <a:xfrm>
            <a:off x="93518" y="6256322"/>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6" name="ZoneTexte 5"/>
          <p:cNvSpPr txBox="1"/>
          <p:nvPr/>
        </p:nvSpPr>
        <p:spPr>
          <a:xfrm>
            <a:off x="7117773" y="6256322"/>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7" name="ZoneTexte 6"/>
          <p:cNvSpPr txBox="1"/>
          <p:nvPr/>
        </p:nvSpPr>
        <p:spPr>
          <a:xfrm>
            <a:off x="7211291" y="1317221"/>
            <a:ext cx="4980709" cy="2062103"/>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Les </a:t>
            </a:r>
            <a:r>
              <a:rPr lang="fr-FR" sz="1600" dirty="0" smtClean="0">
                <a:latin typeface="Arial" panose="020B0604020202020204" pitchFamily="34" charset="0"/>
                <a:cs typeface="Arial" panose="020B0604020202020204" pitchFamily="34" charset="0"/>
              </a:rPr>
              <a:t>autres structures impliquées</a:t>
            </a:r>
            <a:r>
              <a:rPr lang="fr-FR" sz="1600" dirty="0">
                <a:latin typeface="Arial" panose="020B0604020202020204" pitchFamily="34" charset="0"/>
                <a:cs typeface="Arial" panose="020B0604020202020204" pitchFamily="34" charset="0"/>
              </a:rPr>
              <a:t> :</a:t>
            </a:r>
          </a:p>
          <a:p>
            <a:endParaRPr lang="fr-FR" sz="1600" dirty="0">
              <a:latin typeface="Arial" panose="020B0604020202020204" pitchFamily="34" charset="0"/>
              <a:cs typeface="Arial" panose="020B0604020202020204" pitchFamily="34" charset="0"/>
            </a:endParaRP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36 Tribunaux ;</a:t>
            </a: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472 Sous- préfectures ;</a:t>
            </a: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197 Mairies ;</a:t>
            </a: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14.857 Ecoles primaires ;</a:t>
            </a: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185 Inspections d’Enseignement Primaire (IEP) ;</a:t>
            </a:r>
          </a:p>
          <a:p>
            <a:pPr marL="285750" lvl="0" indent="-285750">
              <a:buFont typeface="Calibri" panose="020F0502020204030204" pitchFamily="34" charset="0"/>
              <a:buChar char="‒"/>
            </a:pPr>
            <a:r>
              <a:rPr lang="fr-FR" sz="1600" dirty="0">
                <a:latin typeface="Arial" panose="020B0604020202020204" pitchFamily="34" charset="0"/>
                <a:cs typeface="Arial" panose="020B0604020202020204" pitchFamily="34" charset="0"/>
              </a:rPr>
              <a:t>UNITEC, l’opérateur technique.</a:t>
            </a:r>
          </a:p>
        </p:txBody>
      </p:sp>
      <p:sp>
        <p:nvSpPr>
          <p:cNvPr id="8" name="ZoneTexte 7"/>
          <p:cNvSpPr txBox="1"/>
          <p:nvPr/>
        </p:nvSpPr>
        <p:spPr>
          <a:xfrm>
            <a:off x="93518" y="219435"/>
            <a:ext cx="11560218" cy="400110"/>
          </a:xfrm>
          <a:prstGeom prst="rect">
            <a:avLst/>
          </a:prstGeom>
          <a:noFill/>
        </p:spPr>
        <p:txBody>
          <a:bodyPr wrap="square" rtlCol="0">
            <a:spAutoFit/>
          </a:bodyPr>
          <a:lstStyle/>
          <a:p>
            <a:r>
              <a:rPr lang="fr-FR" sz="2000" b="1" u="sng" dirty="0" smtClean="0">
                <a:latin typeface="Arial Black" panose="020B0A04020102020204" pitchFamily="34" charset="0"/>
                <a:cs typeface="Arial" panose="020B0604020202020204" pitchFamily="34" charset="0"/>
              </a:rPr>
              <a:t>LES STRUCTURES IMPLIQUEES</a:t>
            </a:r>
            <a:endParaRPr lang="fr-FR" sz="20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0440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7091" y="416429"/>
            <a:ext cx="5780810" cy="5570756"/>
          </a:xfrm>
          <a:prstGeom prst="rect">
            <a:avLst/>
          </a:prstGeom>
          <a:noFill/>
        </p:spPr>
        <p:txBody>
          <a:bodyPr wrap="square" rtlCol="0">
            <a:spAutoFit/>
          </a:bodyPr>
          <a:lstStyle/>
          <a:p>
            <a:pPr algn="just"/>
            <a:r>
              <a:rPr lang="fr-FR" sz="2000" u="sng" dirty="0" smtClean="0">
                <a:latin typeface="Arial Black" panose="020B0A04020102020204" pitchFamily="34" charset="0"/>
                <a:cs typeface="Arial" panose="020B0604020202020204" pitchFamily="34" charset="0"/>
              </a:rPr>
              <a:t>LES ETAPES D’EXECUTION</a:t>
            </a:r>
            <a:r>
              <a:rPr lang="fr-FR" sz="1600" dirty="0" smtClean="0">
                <a:latin typeface="Arial" panose="020B0604020202020204" pitchFamily="34" charset="0"/>
                <a:cs typeface="Arial" panose="020B0604020202020204" pitchFamily="34" charset="0"/>
              </a:rPr>
              <a:t>.</a:t>
            </a:r>
            <a:endParaRPr lang="fr-FR" sz="1600" b="1" u="sng" dirty="0">
              <a:latin typeface="Arial" panose="020B0604020202020204" pitchFamily="34" charset="0"/>
              <a:cs typeface="Arial" panose="020B0604020202020204" pitchFamily="34" charset="0"/>
            </a:endParaRPr>
          </a:p>
          <a:p>
            <a:pPr lvl="0" algn="just"/>
            <a:endParaRPr lang="fr-FR" sz="1600" b="1" u="sng" dirty="0">
              <a:latin typeface="Arial" panose="020B0604020202020204" pitchFamily="34" charset="0"/>
              <a:cs typeface="Arial" panose="020B0604020202020204" pitchFamily="34" charset="0"/>
            </a:endParaRPr>
          </a:p>
          <a:p>
            <a:pPr lvl="0" algn="just"/>
            <a:r>
              <a:rPr lang="fr-FR" sz="1600" b="1" dirty="0">
                <a:latin typeface="Arial" panose="020B0604020202020204" pitchFamily="34" charset="0"/>
                <a:cs typeface="Arial" panose="020B0604020202020204" pitchFamily="34" charset="0"/>
              </a:rPr>
              <a:t>1.   </a:t>
            </a:r>
            <a:r>
              <a:rPr lang="fr-FR" sz="1600" b="1" u="sng" dirty="0">
                <a:latin typeface="Arial" panose="020B0604020202020204" pitchFamily="34" charset="0"/>
                <a:cs typeface="Arial" panose="020B0604020202020204" pitchFamily="34" charset="0"/>
              </a:rPr>
              <a:t>La phase préparatoire</a:t>
            </a:r>
          </a:p>
          <a:p>
            <a:pPr lvl="0"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Elle consiste pour le Ministère de l’Education Nationale, de l’Enseignement Technique et de la Formation </a:t>
            </a:r>
            <a:r>
              <a:rPr lang="fr-FR" sz="1600" dirty="0" smtClean="0">
                <a:latin typeface="Arial" panose="020B0604020202020204" pitchFamily="34" charset="0"/>
                <a:cs typeface="Arial" panose="020B0604020202020204" pitchFamily="34" charset="0"/>
              </a:rPr>
              <a:t>Professionnelle et l’opérateur technique à:</a:t>
            </a:r>
          </a:p>
          <a:p>
            <a:pPr algn="just"/>
            <a:r>
              <a:rPr lang="fr-FR" sz="16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mettre </a:t>
            </a:r>
            <a:r>
              <a:rPr lang="fr-FR" sz="1600" dirty="0">
                <a:latin typeface="Arial" panose="020B0604020202020204" pitchFamily="34" charset="0"/>
                <a:cs typeface="Arial" panose="020B0604020202020204" pitchFamily="34" charset="0"/>
              </a:rPr>
              <a:t>la liste exacte des élèves à la disposition du Ministère de la Justice et des Droits de l’Homme pour engager la procédure en impliquant les autres structures et l’opérateur technique qui déploie ses équipes sur le </a:t>
            </a:r>
            <a:r>
              <a:rPr lang="fr-FR" sz="1600" dirty="0" smtClean="0">
                <a:latin typeface="Arial" panose="020B0604020202020204" pitchFamily="34" charset="0"/>
                <a:cs typeface="Arial" panose="020B0604020202020204" pitchFamily="34" charset="0"/>
              </a:rPr>
              <a:t>terrain;</a:t>
            </a:r>
            <a:endParaRPr lang="fr-F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acheminer </a:t>
            </a:r>
            <a:r>
              <a:rPr lang="fr-FR" sz="1600" dirty="0">
                <a:latin typeface="Arial" panose="020B0604020202020204" pitchFamily="34" charset="0"/>
                <a:cs typeface="Arial" panose="020B0604020202020204" pitchFamily="34" charset="0"/>
              </a:rPr>
              <a:t>les fiches (imprimés) vers les directions régionales de l’Education Nationales (DREN</a:t>
            </a:r>
            <a:r>
              <a:rPr lang="fr-FR"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collecter </a:t>
            </a:r>
            <a:r>
              <a:rPr lang="fr-FR" sz="1600" dirty="0">
                <a:latin typeface="Arial" panose="020B0604020202020204" pitchFamily="34" charset="0"/>
                <a:cs typeface="Arial" panose="020B0604020202020204" pitchFamily="34" charset="0"/>
              </a:rPr>
              <a:t>et les donner aux directeurs d’école pour les </a:t>
            </a:r>
            <a:r>
              <a:rPr lang="fr-FR" sz="1600" dirty="0" smtClean="0">
                <a:latin typeface="Arial" panose="020B0604020202020204" pitchFamily="34" charset="0"/>
                <a:cs typeface="Arial" panose="020B0604020202020204" pitchFamily="34" charset="0"/>
              </a:rPr>
              <a:t>renseigner;</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transmettre ces fiches aux </a:t>
            </a:r>
            <a:r>
              <a:rPr lang="fr-FR" sz="1600" dirty="0">
                <a:latin typeface="Arial" panose="020B0604020202020204" pitchFamily="34" charset="0"/>
                <a:cs typeface="Arial" panose="020B0604020202020204" pitchFamily="34" charset="0"/>
              </a:rPr>
              <a:t>officiers d’état civil et aux </a:t>
            </a:r>
            <a:r>
              <a:rPr lang="fr-FR" sz="1600" dirty="0" smtClean="0">
                <a:latin typeface="Arial" panose="020B0604020202020204" pitchFamily="34" charset="0"/>
                <a:cs typeface="Arial" panose="020B0604020202020204" pitchFamily="34" charset="0"/>
              </a:rPr>
              <a:t>juridictions;</a:t>
            </a:r>
          </a:p>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procéder </a:t>
            </a:r>
            <a:r>
              <a:rPr lang="fr-FR" sz="1600" dirty="0">
                <a:latin typeface="Arial" panose="020B0604020202020204" pitchFamily="34" charset="0"/>
                <a:cs typeface="Arial" panose="020B0604020202020204" pitchFamily="34" charset="0"/>
              </a:rPr>
              <a:t>au traitement numérique des données des fiches</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a:t>
            </a: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8</a:t>
            </a:fld>
            <a:endParaRPr lang="fr-FR"/>
          </a:p>
        </p:txBody>
      </p:sp>
      <p:sp>
        <p:nvSpPr>
          <p:cNvPr id="7" name="Espace réservé du pied de page 4"/>
          <p:cNvSpPr>
            <a:spLocks noGrp="1"/>
          </p:cNvSpPr>
          <p:nvPr>
            <p:ph type="ftr" sz="quarter" idx="11"/>
          </p:nvPr>
        </p:nvSpPr>
        <p:spPr>
          <a:xfrm>
            <a:off x="176646" y="6354906"/>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8" name="ZoneTexte 7"/>
          <p:cNvSpPr txBox="1"/>
          <p:nvPr/>
        </p:nvSpPr>
        <p:spPr>
          <a:xfrm>
            <a:off x="7200901" y="6354906"/>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
        <p:nvSpPr>
          <p:cNvPr id="2" name="ZoneTexte 1"/>
          <p:cNvSpPr txBox="1"/>
          <p:nvPr/>
        </p:nvSpPr>
        <p:spPr>
          <a:xfrm>
            <a:off x="6380019" y="1524424"/>
            <a:ext cx="5683826" cy="2800767"/>
          </a:xfrm>
          <a:prstGeom prst="rect">
            <a:avLst/>
          </a:prstGeom>
          <a:noFill/>
        </p:spPr>
        <p:txBody>
          <a:bodyPr wrap="square" rtlCol="0">
            <a:spAutoFit/>
          </a:bodyPr>
          <a:lstStyle/>
          <a:p>
            <a:pPr marL="285750" indent="-285750" algn="just">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Acheminer ensuite </a:t>
            </a:r>
            <a:r>
              <a:rPr lang="fr-FR" sz="1600" dirty="0">
                <a:latin typeface="Arial" panose="020B0604020202020204" pitchFamily="34" charset="0"/>
                <a:cs typeface="Arial" panose="020B0604020202020204" pitchFamily="34" charset="0"/>
              </a:rPr>
              <a:t>les actes de naissance établis vers les centres de distribution notamment les écoles</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Dans cette </a:t>
            </a:r>
            <a:r>
              <a:rPr lang="fr-FR" sz="1600" dirty="0" smtClean="0">
                <a:latin typeface="Arial" panose="020B0604020202020204" pitchFamily="34" charset="0"/>
                <a:cs typeface="Arial" panose="020B0604020202020204" pitchFamily="34" charset="0"/>
              </a:rPr>
              <a:t>dernière étape</a:t>
            </a:r>
            <a:r>
              <a:rPr lang="fr-FR" sz="1600" dirty="0">
                <a:latin typeface="Arial" panose="020B0604020202020204" pitchFamily="34" charset="0"/>
                <a:cs typeface="Arial" panose="020B0604020202020204" pitchFamily="34" charset="0"/>
              </a:rPr>
              <a:t>, les intervenants sont : le Directeur d’école primaire, l’Officier d’état civil, le Procureur de la République ou le Substitut et l’opérateur technique</a:t>
            </a: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a:p>
            <a:pPr algn="just"/>
            <a:endParaRPr lang="fr-FR" sz="1600" dirty="0"/>
          </a:p>
        </p:txBody>
      </p:sp>
    </p:spTree>
    <p:extLst>
      <p:ext uri="{BB962C8B-B14F-4D97-AF65-F5344CB8AC3E}">
        <p14:creationId xmlns:p14="http://schemas.microsoft.com/office/powerpoint/2010/main" val="44989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6028" y="546031"/>
            <a:ext cx="10110354" cy="4524315"/>
          </a:xfrm>
          <a:prstGeom prst="rect">
            <a:avLst/>
          </a:prstGeom>
          <a:noFill/>
        </p:spPr>
        <p:txBody>
          <a:bodyPr wrap="square" rtlCol="0">
            <a:spAutoFit/>
          </a:bodyPr>
          <a:lstStyle/>
          <a:p>
            <a:pPr lvl="0" algn="just"/>
            <a:r>
              <a:rPr lang="fr-FR" sz="1600" b="1" dirty="0">
                <a:latin typeface="Arial" panose="020B0604020202020204" pitchFamily="34" charset="0"/>
                <a:cs typeface="Arial" panose="020B0604020202020204" pitchFamily="34" charset="0"/>
              </a:rPr>
              <a:t>2.   </a:t>
            </a:r>
            <a:r>
              <a:rPr lang="fr-FR" sz="1600" b="1" u="sng" dirty="0">
                <a:latin typeface="Arial" panose="020B0604020202020204" pitchFamily="34" charset="0"/>
                <a:cs typeface="Arial" panose="020B0604020202020204" pitchFamily="34" charset="0"/>
              </a:rPr>
              <a:t>La phase de traitement</a:t>
            </a:r>
          </a:p>
          <a:p>
            <a:pPr lvl="0"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Il </a:t>
            </a:r>
            <a:r>
              <a:rPr lang="fr-FR" sz="1600" dirty="0" smtClean="0">
                <a:latin typeface="Arial" panose="020B0604020202020204" pitchFamily="34" charset="0"/>
                <a:cs typeface="Arial" panose="020B0604020202020204" pitchFamily="34" charset="0"/>
              </a:rPr>
              <a:t>y a </a:t>
            </a:r>
            <a:r>
              <a:rPr lang="fr-FR" sz="1600" dirty="0">
                <a:latin typeface="Arial" panose="020B0604020202020204" pitchFamily="34" charset="0"/>
                <a:cs typeface="Arial" panose="020B0604020202020204" pitchFamily="34" charset="0"/>
              </a:rPr>
              <a:t>trois niveaux  : </a:t>
            </a:r>
          </a:p>
          <a:p>
            <a:pPr algn="just"/>
            <a:endParaRPr lang="fr-FR"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Le traitement des fiches de déclaration dans les écoles qui renseignent sur les noms et prénoms des enfants à leur inscription, leurs matricules et leurs établissements scolaires ainsi que les informations de ceux qui n’ont pas été déclarés à l’état civil ;</a:t>
            </a:r>
          </a:p>
          <a:p>
            <a:pPr algn="just"/>
            <a:r>
              <a:rPr lang="fr-FR" sz="16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Le traitement des fiches de déclaration dans les centres d’état civil qui font des recherches sur les enfants pour voir si ceux-ci figurent ou non dans les registres. Une fois qu’on trouve le nom de l’enfant dans un registre, l’Officier établit un extrait et au cas contraire, il refuse et informe le Magistrat en charge de la procédure. A la fin, toutes les fiches renseignées sont collectées dans les centres et transmises aux tribunaux pour suite à donner selon les cas ;</a:t>
            </a:r>
          </a:p>
          <a:p>
            <a:pPr marL="285750" lvl="0" indent="-285750" algn="just">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fr-FR" sz="1600" dirty="0">
                <a:latin typeface="Arial" panose="020B0604020202020204" pitchFamily="34" charset="0"/>
                <a:cs typeface="Arial" panose="020B0604020202020204" pitchFamily="34" charset="0"/>
              </a:rPr>
              <a:t>Le traitement des fiches dans les tribunaux se fait en fonction de la situation d’enregistrement de l’enfant ou non à l’état civil. Si l’enfant n’existe pas dans les registres, une procédure est engagée pour la délivrance d’un jugement supplétif.  </a:t>
            </a:r>
          </a:p>
          <a:p>
            <a:pPr algn="just"/>
            <a:endParaRPr lang="fr-FR" sz="1600" dirty="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288EBF8-88CE-4129-8FD5-B66937511F02}" type="slidenum">
              <a:rPr lang="fr-FR" smtClean="0"/>
              <a:t>9</a:t>
            </a:fld>
            <a:endParaRPr lang="fr-FR"/>
          </a:p>
        </p:txBody>
      </p:sp>
      <p:sp>
        <p:nvSpPr>
          <p:cNvPr id="8" name="Espace réservé du pied de page 4"/>
          <p:cNvSpPr>
            <a:spLocks noGrp="1"/>
          </p:cNvSpPr>
          <p:nvPr>
            <p:ph type="ftr" sz="quarter" idx="11"/>
          </p:nvPr>
        </p:nvSpPr>
        <p:spPr>
          <a:xfrm>
            <a:off x="155865" y="6285531"/>
            <a:ext cx="6733309" cy="204789"/>
          </a:xfrm>
        </p:spPr>
        <p:txBody>
          <a:bodyPr/>
          <a:lstStyle/>
          <a:p>
            <a:pPr algn="l"/>
            <a:r>
              <a:rPr lang="fr-FR" sz="800" dirty="0">
                <a:solidFill>
                  <a:schemeClr val="tx1"/>
                </a:solidFill>
                <a:latin typeface="Arial" panose="020B0604020202020204" pitchFamily="34" charset="0"/>
                <a:cs typeface="Arial" panose="020B0604020202020204" pitchFamily="34" charset="0"/>
              </a:rPr>
              <a:t>L’identité juridique indispensable pour l’autonomisation des femmes et des filles : des solutions pour faciliter l’obtention de documents d’état civil/</a:t>
            </a:r>
          </a:p>
        </p:txBody>
      </p:sp>
      <p:sp>
        <p:nvSpPr>
          <p:cNvPr id="9" name="ZoneTexte 8"/>
          <p:cNvSpPr txBox="1"/>
          <p:nvPr/>
        </p:nvSpPr>
        <p:spPr>
          <a:xfrm>
            <a:off x="7107383" y="6257245"/>
            <a:ext cx="5167745" cy="200055"/>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Actions du Gouvernement Ivoirien en matière d’état civil pour la mise œuvre efficace de la politique de  l ’école obligatoire</a:t>
            </a:r>
          </a:p>
        </p:txBody>
      </p:sp>
    </p:spTree>
    <p:extLst>
      <p:ext uri="{BB962C8B-B14F-4D97-AF65-F5344CB8AC3E}">
        <p14:creationId xmlns:p14="http://schemas.microsoft.com/office/powerpoint/2010/main" val="20867397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2011</Words>
  <Application>Microsoft Office PowerPoint</Application>
  <PresentationFormat>Personnalisé</PresentationFormat>
  <Paragraphs>212</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de Madame Bernadette BAH KAMANAN Représentant Madame Kandia CAMARA Ministre de l’Éducation Nationale, de l’Enseignement Technique  et de la Formation Professionnelle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PwC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   L’identité juridique indispensable pour  l’autonomisation des femmes et des filles :  des solutions pour faciliter l’obtention de documents d’état civil   Communication   de Madame Kandia CAMARA Ministre de l’Éducation Nationale, de l’Enseignement Technique  et de la Formation Professionnelle</dc:title>
  <dc:creator>Marcelle Bah</dc:creator>
  <cp:lastModifiedBy>pc</cp:lastModifiedBy>
  <cp:revision>121</cp:revision>
  <dcterms:created xsi:type="dcterms:W3CDTF">2018-06-06T07:19:39Z</dcterms:created>
  <dcterms:modified xsi:type="dcterms:W3CDTF">2018-06-12T13:34:47Z</dcterms:modified>
</cp:coreProperties>
</file>